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5" r:id="rId54"/>
    <p:sldId id="286" r:id="rId55"/>
    <p:sldId id="287" r:id="rId5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Roboto" panose="020B060402020202020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6" d="100"/>
          <a:sy n="96" d="100"/>
        </p:scale>
        <p:origin x="-552" y="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67550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41d8a97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41d8a97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043a1c2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043a1c2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e25a6664f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e25a6664f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26a64856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26a64856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26a64856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26a64856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25a6664f1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25a6664f1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19999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Char char="➔"/>
            </a:pPr>
            <a:r>
              <a:rPr lang="fr" b="1">
                <a:solidFill>
                  <a:srgbClr val="595959"/>
                </a:solidFill>
              </a:rPr>
              <a:t>Expérimenter l’outil OSM</a:t>
            </a:r>
            <a:endParaRPr b="1">
              <a:solidFill>
                <a:srgbClr val="595959"/>
              </a:solidFill>
            </a:endParaRPr>
          </a:p>
          <a:p>
            <a:pPr marL="719999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Char char="➔"/>
            </a:pPr>
            <a:r>
              <a:rPr lang="fr" b="1">
                <a:solidFill>
                  <a:srgbClr val="595959"/>
                </a:solidFill>
              </a:rPr>
              <a:t>Former les étudiants (M1 géomatique) sur OSM</a:t>
            </a:r>
            <a:endParaRPr b="1">
              <a:solidFill>
                <a:srgbClr val="595959"/>
              </a:solidFill>
            </a:endParaRPr>
          </a:p>
          <a:p>
            <a:pPr marL="719999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00"/>
              <a:buChar char="➔"/>
            </a:pPr>
            <a:r>
              <a:rPr lang="fr" b="1">
                <a:solidFill>
                  <a:srgbClr val="595959"/>
                </a:solidFill>
              </a:rPr>
              <a:t>Les ZAE , sites d’expérimentation</a:t>
            </a:r>
            <a:endParaRPr sz="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25a6664f1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25a6664f1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lvl="0" indent="0" algn="l" rtl="0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df1d73952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df1d73952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32cc08b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e32cc08b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e25a6664f1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e25a6664f1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b="1">
                <a:solidFill>
                  <a:srgbClr val="595959"/>
                </a:solidFill>
              </a:rPr>
              <a:t>Aurélie RUFFINATTI (ARBE)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e25a6664f1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e25a6664f1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b="1">
                <a:solidFill>
                  <a:srgbClr val="595959"/>
                </a:solidFill>
              </a:rPr>
              <a:t>Aurélie RUFFINATTI (ARBE)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32cc08b1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32cc08b1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b="1">
                <a:solidFill>
                  <a:srgbClr val="595959"/>
                </a:solidFill>
              </a:rPr>
              <a:t>Aurélie RUFFINATTI (ARBE)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25a6664f1_2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e25a6664f1_2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432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319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584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445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391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664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502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7964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>
          <a:xfrm>
            <a:off x="1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>
          <a:xfrm>
            <a:off x="3884463" y="8685878"/>
            <a:ext cx="2972004" cy="456704"/>
          </a:xfrm>
          <a:prstGeom prst="rect">
            <a:avLst/>
          </a:prstGeom>
        </p:spPr>
        <p:txBody>
          <a:bodyPr lIns="84408" tIns="42204" rIns="84408" bIns="42204"/>
          <a:lstStyle/>
          <a:p>
            <a:fld id="{73780413-0AAF-4280-9D69-D833CFA80480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932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987c1ce2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c987c1ce2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c987c1ce22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c987c1ce22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04038aa3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04038aa3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25a6664f1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e25a6664f1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25a6664f1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25a6664f1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e04038aa3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e04038aa3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25a6664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25a6664f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e04038aa3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e04038aa3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25a6664f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e25a6664f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25a6664f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25a6664f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e25a6664f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e25a6664f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e25a6664f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e25a6664f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987c1ce2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987c1ce2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990ad684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990ad684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c987c1ce2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c987c1ce2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987c1ce22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987c1ce22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e043a1c20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e043a1c20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e32cc08b1a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e32cc08b1a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da92a25be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da92a25be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2AA489AE-E70C-4A50-B37F-04ED6F5FB904}" type="datetime1">
              <a:rPr lang="fr-FR" smtClean="0"/>
              <a:t>01/07/2021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fr-FR"/>
              <a:t>Réalisation DCOPT-SCOTIGEO 03/12/2018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7520-E413-45E4-9DB8-BA0B3F78C1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20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gif"/><Relationship Id="rId5" Type="http://schemas.openxmlformats.org/officeDocument/2006/relationships/image" Target="../media/image15.png"/><Relationship Id="rId10" Type="http://schemas.openxmlformats.org/officeDocument/2006/relationships/image" Target="../media/image33.jpeg"/><Relationship Id="rId4" Type="http://schemas.openxmlformats.org/officeDocument/2006/relationships/image" Target="../media/image14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4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15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image" Target="../media/image4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15.png"/><Relationship Id="rId9" Type="http://schemas.openxmlformats.org/officeDocument/2006/relationships/image" Target="../media/image7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5" Type="http://schemas.openxmlformats.org/officeDocument/2006/relationships/image" Target="../media/image36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4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hyperlink" Target="https://www.osmhydrant.org/fr/#zoom=15&amp;lat=43.46902&amp;lon=5.60965" TargetMode="External"/><Relationship Id="rId4" Type="http://schemas.openxmlformats.org/officeDocument/2006/relationships/image" Target="../media/image15.png"/><Relationship Id="rId9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gif"/><Relationship Id="rId5" Type="http://schemas.openxmlformats.org/officeDocument/2006/relationships/image" Target="../media/image80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umap.openstreetmap.fr/fr/map/za-marseille-nord_536731#14/43.3526/5.3503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.sud-foncier-eco.fr/carte/visualiser#layers=26acfcd2535082811ee76db750b32e45,467f57e3ed81809ad58f090426a3893a&amp;map=15.03/43.28678/5.6019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visu.sud-foncier-eco.fr/carte/" TargetMode="External"/><Relationship Id="rId4" Type="http://schemas.openxmlformats.org/officeDocument/2006/relationships/image" Target="../media/image8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osmstreetlight.bplaced.net/#15/43.3590/5.3406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mhydrant.org/fr/#zoom=15&amp;lat=43.46902&amp;lon=5.60965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mailto:osm.jlzimmermann@gmail.com" TargetMode="External"/><Relationship Id="rId13" Type="http://schemas.openxmlformats.org/officeDocument/2006/relationships/image" Target="../media/image99.jpg"/><Relationship Id="rId3" Type="http://schemas.openxmlformats.org/officeDocument/2006/relationships/image" Target="../media/image5.png"/><Relationship Id="rId7" Type="http://schemas.openxmlformats.org/officeDocument/2006/relationships/hyperlink" Target="mailto:a.ruffinatti@arbe-regionsud.org" TargetMode="External"/><Relationship Id="rId12" Type="http://schemas.openxmlformats.org/officeDocument/2006/relationships/image" Target="../media/image9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ajouc@maregionsud.fr" TargetMode="External"/><Relationship Id="rId11" Type="http://schemas.openxmlformats.org/officeDocument/2006/relationships/image" Target="../media/image97.jpg"/><Relationship Id="rId5" Type="http://schemas.openxmlformats.org/officeDocument/2006/relationships/hyperlink" Target="mailto:lcantaloub@maregionsud.fr" TargetMode="External"/><Relationship Id="rId10" Type="http://schemas.openxmlformats.org/officeDocument/2006/relationships/image" Target="../media/image96.png"/><Relationship Id="rId4" Type="http://schemas.openxmlformats.org/officeDocument/2006/relationships/hyperlink" Target="mailto:xdurang@maregionsud.fr" TargetMode="External"/><Relationship Id="rId9" Type="http://schemas.openxmlformats.org/officeDocument/2006/relationships/image" Target="../media/image95.jpg"/><Relationship Id="rId14" Type="http://schemas.openxmlformats.org/officeDocument/2006/relationships/hyperlink" Target="mailto:cyrille.genre-grandpierre@univ-avignon.fr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visu.sud-foncier-eco.fr/carte/visualiser#layers=467f57e3ed81809ad58f090426a3893a&amp;map=7.49/44.064/5.974" TargetMode="External"/><Relationship Id="rId3" Type="http://schemas.openxmlformats.org/officeDocument/2006/relationships/hyperlink" Target="https://demo.f4map.com/#lat=43.2847067&amp;lon=5.5999268&amp;zoom=17&amp;camera.theta=58.751&amp;camera.phi=-37.529" TargetMode="External"/><Relationship Id="rId7" Type="http://schemas.openxmlformats.org/officeDocument/2006/relationships/hyperlink" Target="https://www.mapillary.com/app/?lat=43.356029509976&amp;lng=5.3381314300412&amp;z=17&amp;pKey=872615166798133&amp;x=0.20759370595102525&amp;y=0.46312692324093013&amp;zoom=0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map.openstreetmap.fr/fr/map/za-marseille-nord_536731#15/43.3587/5.3441" TargetMode="External"/><Relationship Id="rId5" Type="http://schemas.openxmlformats.org/officeDocument/2006/relationships/hyperlink" Target="https://demo.openstreetmap.fr/map?layers=couche,875,59;couche,878,59;couche,877,59;couche,876,59;couche,865,59;couche,880,59&amp;pos=5.6018,43.2866,15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demo.openstreetmap.fr/map?layers=couche,322,45&amp;pos=7.2072,43.7839,14" TargetMode="External"/><Relationship Id="rId9" Type="http://schemas.openxmlformats.org/officeDocument/2006/relationships/hyperlink" Target="https://www.openstreetmap.org/#map=17/43.20266/5.5954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6129"/>
          <a:stretch/>
        </p:blipFill>
        <p:spPr>
          <a:xfrm>
            <a:off x="15725" y="12188"/>
            <a:ext cx="9112544" cy="511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t="14615" b="12920"/>
          <a:stretch/>
        </p:blipFill>
        <p:spPr>
          <a:xfrm>
            <a:off x="7296074" y="145458"/>
            <a:ext cx="1771725" cy="675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l="20260" r="21620"/>
          <a:stretch/>
        </p:blipFill>
        <p:spPr>
          <a:xfrm>
            <a:off x="8136275" y="4035975"/>
            <a:ext cx="1004367" cy="110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l="14771" t="10591" r="14820" b="11007"/>
          <a:stretch/>
        </p:blipFill>
        <p:spPr>
          <a:xfrm>
            <a:off x="4792050" y="76200"/>
            <a:ext cx="794775" cy="8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4698125" y="1308200"/>
            <a:ext cx="4353300" cy="2424600"/>
          </a:xfrm>
          <a:prstGeom prst="rect">
            <a:avLst/>
          </a:prstGeom>
          <a:solidFill>
            <a:srgbClr val="FFFFFF">
              <a:alpha val="6703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3180" b="1">
                <a:solidFill>
                  <a:srgbClr val="1C4587"/>
                </a:solidFill>
              </a:rPr>
              <a:t>Micro-cartographie des zones d’activités</a:t>
            </a:r>
            <a:endParaRPr sz="318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990"/>
              <a:buNone/>
            </a:pPr>
            <a:endParaRPr sz="3180" b="1">
              <a:solidFill>
                <a:srgbClr val="1C4587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fr" sz="2480" b="1">
                <a:solidFill>
                  <a:srgbClr val="1C4587"/>
                </a:solidFill>
              </a:rPr>
              <a:t>Restitution du projet</a:t>
            </a:r>
            <a:endParaRPr sz="3680" b="1">
              <a:solidFill>
                <a:srgbClr val="1C4587"/>
              </a:solidFill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2003600" y="4460350"/>
            <a:ext cx="2924400" cy="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679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80">
                <a:solidFill>
                  <a:schemeClr val="lt1"/>
                </a:solidFill>
              </a:rPr>
              <a:t> 1er juillet 2021</a:t>
            </a:r>
            <a:r>
              <a:rPr lang="fr" sz="2280">
                <a:solidFill>
                  <a:schemeClr val="lt1"/>
                </a:solidFill>
              </a:rPr>
              <a:t> </a:t>
            </a:r>
            <a:r>
              <a:rPr lang="fr" sz="2080">
                <a:solidFill>
                  <a:schemeClr val="lt1"/>
                </a:solidFill>
              </a:rPr>
              <a:t> </a:t>
            </a:r>
            <a:r>
              <a:rPr lang="fr" sz="1679">
                <a:solidFill>
                  <a:schemeClr val="lt1"/>
                </a:solidFill>
              </a:rPr>
              <a:t>               </a:t>
            </a:r>
            <a:r>
              <a:rPr lang="fr" sz="1979">
                <a:solidFill>
                  <a:schemeClr val="lt1"/>
                </a:solidFill>
              </a:rPr>
              <a:t>                        </a:t>
            </a:r>
            <a:endParaRPr sz="71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228900" y="1527325"/>
            <a:ext cx="8686200" cy="32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80" b="1"/>
              <a:t>Cadre d’intervention et de coopération avec les Universités - </a:t>
            </a:r>
            <a:r>
              <a:rPr lang="fr" sz="1879" b="1"/>
              <a:t>7ème édition en 2021</a:t>
            </a:r>
            <a:endParaRPr sz="1879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79" b="1"/>
              <a:t>Départements universitaires de géographie (notamment d’Avignon) - OpenStreetMap France</a:t>
            </a:r>
            <a:endParaRPr sz="1879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 b="1">
                <a:solidFill>
                  <a:schemeClr val="dk1"/>
                </a:solidFill>
              </a:rPr>
              <a:t>3 Objectifs :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-Former les futurs professionnels aux données ouvertes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-Contribuer à l’amélioration (complétude) d’OSM sur des lieux à enjeux pour la Région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-Se familiariser progressivement et collectivement avec des professionnels aux nouveaux enjeux du référentiel OSM et des « usages métiers »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 b="1">
                <a:solidFill>
                  <a:schemeClr val="dk1"/>
                </a:solidFill>
              </a:rPr>
              <a:t>3 éditions de #GeocampSud, cartopartie régionale universitaire et professionnelle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3 universités - 4 formation d’enseignement supérieur de géographie et de géomatique – jusqu’à 90 étudiants – plusieurs journées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-2016-2017 : Transports et mobilités – 74 gares TER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-2017-2018 : Lieux du tourisme (Nice, Avignon, Vallée de l’Huveaune, Station « les Orres »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-2019-2020 : Eurovélo 8 – la Méditerranée à vélo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 b="1">
                <a:solidFill>
                  <a:schemeClr val="dk1"/>
                </a:solidFill>
              </a:rPr>
              <a:t>2 éditions de projets cartographiques sur OSM liés aux zones d’activités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-2018-2019 : référencement et cartographie régionale des zones d’activités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-2019-2020 : micro-cartographies de ZAE ou EPCI volontaires + transferts de compétences</a:t>
            </a:r>
            <a:endParaRPr b="1"/>
          </a:p>
        </p:txBody>
      </p:sp>
      <p:sp>
        <p:nvSpPr>
          <p:cNvPr id="67" name="Google Shape;67;p14"/>
          <p:cNvSpPr txBox="1"/>
          <p:nvPr/>
        </p:nvSpPr>
        <p:spPr>
          <a:xfrm>
            <a:off x="5527725" y="867575"/>
            <a:ext cx="3304500" cy="3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2201175" y="142275"/>
            <a:ext cx="65415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Partenariat Région Sud / Universités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603925" y="841600"/>
            <a:ext cx="3552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 b="1">
                <a:solidFill>
                  <a:srgbClr val="1C4587"/>
                </a:solidFill>
              </a:rPr>
              <a:t>Xavier DURANG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 b="1">
                <a:solidFill>
                  <a:srgbClr val="1C4587"/>
                </a:solidFill>
              </a:rPr>
              <a:t>Région Sud </a:t>
            </a:r>
            <a:endParaRPr sz="17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6600"/>
            <a:ext cx="8172492" cy="39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4410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L’observatoire Sud Foncier Eco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4572000" y="841600"/>
            <a:ext cx="4584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Laurence CANTALOUBE / Claire AJOUC Région Sud </a:t>
            </a:r>
            <a:endParaRPr sz="13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6600"/>
            <a:ext cx="8481075" cy="39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410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L’observatoire Sud Foncier Eco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6600"/>
            <a:ext cx="8839199" cy="393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4410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L’observatoire Sud Foncier Eco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11700" y="1748525"/>
            <a:ext cx="8686200" cy="28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Rappel du contexte 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b="1"/>
              <a:t>Collaboration UMR Espace (Avignon Université) / CR SUD</a:t>
            </a:r>
            <a:endParaRPr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b="1"/>
              <a:t>Expérimentation avec Giani Judas (2018-2019)</a:t>
            </a:r>
            <a:endParaRPr b="1"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2282100" y="142275"/>
            <a:ext cx="67158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Le projet de micro-cartographie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2744150" y="841600"/>
            <a:ext cx="64125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Cyrille GENRE-GRANDPIERRE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Avignon Université</a:t>
            </a:r>
            <a:endParaRPr sz="17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69175" y="1432375"/>
            <a:ext cx="8520600" cy="32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fr" sz="1884" b="1">
                <a:solidFill>
                  <a:srgbClr val="1C4587"/>
                </a:solidFill>
              </a:rPr>
              <a:t>L'intérêt pour les acteurs de ZA</a:t>
            </a:r>
            <a:endParaRPr sz="1884" b="1">
              <a:solidFill>
                <a:srgbClr val="1C4587"/>
              </a:solidFill>
            </a:endParaRPr>
          </a:p>
          <a:p>
            <a:pPr marL="719999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Avoir un outil et des données accessibles par tous</a:t>
            </a:r>
            <a:endParaRPr sz="1884"/>
          </a:p>
          <a:p>
            <a:pPr marL="719999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Répondre à des besoins de cartographies pour la réalisation de projets </a:t>
            </a:r>
            <a:endParaRPr sz="1884"/>
          </a:p>
          <a:p>
            <a:pPr marL="719999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Participer au déploiement de Sud foncier Eco</a:t>
            </a:r>
            <a:endParaRPr sz="1884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endParaRPr sz="1884" b="1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r>
              <a:rPr lang="fr" sz="1884" b="1">
                <a:solidFill>
                  <a:srgbClr val="1C4587"/>
                </a:solidFill>
              </a:rPr>
              <a:t>Lancement de l'expérimentation</a:t>
            </a:r>
            <a:endParaRPr sz="1884" b="1">
              <a:solidFill>
                <a:srgbClr val="1C4587"/>
              </a:solidFill>
            </a:endParaRPr>
          </a:p>
          <a:p>
            <a:pPr marL="719999" marR="0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Un AMI réservé aux labellisés PARC</a:t>
            </a:r>
            <a:r>
              <a:rPr lang="fr" sz="1884" baseline="30000"/>
              <a:t>+</a:t>
            </a:r>
            <a:r>
              <a:rPr lang="fr" sz="1884"/>
              <a:t> </a:t>
            </a:r>
            <a:endParaRPr sz="1884"/>
          </a:p>
          <a:p>
            <a:pPr marL="719999" marR="0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Des binômes étudiants/référents ZA </a:t>
            </a:r>
            <a:endParaRPr sz="1884"/>
          </a:p>
          <a:p>
            <a:pPr marL="719999" marR="0" lvl="0" indent="-389633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84"/>
              <a:buChar char="➔"/>
            </a:pPr>
            <a:r>
              <a:rPr lang="fr" sz="1884"/>
              <a:t>Des sessions de formation pour inscrire la démarche dans le temps</a:t>
            </a:r>
            <a:endParaRPr sz="1884"/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endParaRPr sz="1660" b="1"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4004100" y="142275"/>
            <a:ext cx="5018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L’expérimentation sur des ZAE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4392000" y="857250"/>
            <a:ext cx="4675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Aurélie RUFFINATTI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ARBE 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275" y="866275"/>
            <a:ext cx="6959691" cy="427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945150" y="142275"/>
            <a:ext cx="80265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122" b="1">
                <a:solidFill>
                  <a:schemeClr val="lt1"/>
                </a:solidFill>
              </a:rPr>
              <a:t>8 ZA volontaires réparties sur le territoire régional</a:t>
            </a:r>
            <a:endParaRPr sz="212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l="37958" t="32184" r="15132" b="19417"/>
          <a:stretch/>
        </p:blipFill>
        <p:spPr>
          <a:xfrm>
            <a:off x="314001" y="28738"/>
            <a:ext cx="8767951" cy="508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190" y="1695825"/>
            <a:ext cx="2464685" cy="3323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 l="16535" t="20468" r="49306" b="32041"/>
          <a:stretch/>
        </p:blipFill>
        <p:spPr>
          <a:xfrm>
            <a:off x="4647750" y="1695826"/>
            <a:ext cx="4339826" cy="33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365875" y="936950"/>
            <a:ext cx="4034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dk2"/>
                </a:solidFill>
              </a:rPr>
              <a:t>Des périmètres précis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dk2"/>
                </a:solidFill>
              </a:rPr>
              <a:t> =&gt; “zones” d’activités</a:t>
            </a:r>
            <a:endParaRPr/>
          </a:p>
        </p:txBody>
      </p:sp>
      <p:sp>
        <p:nvSpPr>
          <p:cNvPr id="128" name="Google Shape;128;p22"/>
          <p:cNvSpPr txBox="1"/>
          <p:nvPr/>
        </p:nvSpPr>
        <p:spPr>
          <a:xfrm>
            <a:off x="4647750" y="945625"/>
            <a:ext cx="44964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dk2"/>
                </a:solidFill>
              </a:rPr>
              <a:t>Des périmètres plus flous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chemeClr val="dk2"/>
                </a:solidFill>
              </a:rPr>
              <a:t> =&gt; “pôle” d’activités</a:t>
            </a:r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1379275" y="142275"/>
            <a:ext cx="76974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fr" sz="2400" b="1">
                <a:solidFill>
                  <a:schemeClr val="lt1"/>
                </a:solidFill>
              </a:rPr>
              <a:t>Les étapes du projet : le périmètre d’action</a:t>
            </a:r>
            <a:endParaRPr sz="24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211125" y="1140075"/>
            <a:ext cx="2471100" cy="35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000000"/>
                </a:solidFill>
              </a:rPr>
              <a:t>Foncier</a:t>
            </a:r>
            <a:endParaRPr sz="10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emprise des zones (actuelles / futures)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Adhérents : propriétaires fonciers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Copropriété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actualisation bâti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espaces naturels (haies, espaces verts..)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espaces naturels : cours d'eau, littoral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espaces imperméabilisés (parking, stockage)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espaces disponibles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éclairage public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Périmètre ZI Carros/ZI Le Broc/ZA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Réseau EP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222" b="1">
                <a:solidFill>
                  <a:schemeClr val="lt1"/>
                </a:solidFill>
              </a:rPr>
              <a:t>Les étapes du projet :  les besoins</a:t>
            </a:r>
            <a:endParaRPr sz="2222" b="1">
              <a:solidFill>
                <a:schemeClr val="lt1"/>
              </a:solidFill>
            </a:endParaRPr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1"/>
          </p:nvPr>
        </p:nvSpPr>
        <p:spPr>
          <a:xfrm>
            <a:off x="2682300" y="1140075"/>
            <a:ext cx="213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000000"/>
                </a:solidFill>
              </a:rPr>
              <a:t>Mobilité</a:t>
            </a:r>
            <a:endParaRPr sz="10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voirie : nom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voirie : n° de voie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Sens de circulation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signalétique directionnelle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Transport en commun [ligne et arrêt]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mobilité douce (trottoirs, passage piétons, pistes vélos)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Parking/Point de covoiturage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Parking Poids Lourds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Parking VL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Bornes électriques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4741200" y="1187475"/>
            <a:ext cx="213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000000"/>
                </a:solidFill>
              </a:rPr>
              <a:t>Economie</a:t>
            </a:r>
            <a:endParaRPr sz="10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localisation des entreprises (nom)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entreprises (SIRET, coordonnées)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solidFill>
                  <a:schemeClr val="dk1"/>
                </a:solidFill>
              </a:rPr>
              <a:t>adhérents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nombre de salariés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secteur d'activités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structures de l'économie circulaire et acteurs du ré-emploi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Signalétique communication</a:t>
            </a:r>
            <a:endParaRPr b="1"/>
          </a:p>
        </p:txBody>
      </p:sp>
      <p:sp>
        <p:nvSpPr>
          <p:cNvPr id="140" name="Google Shape;140;p23"/>
          <p:cNvSpPr txBox="1">
            <a:spLocks noGrp="1"/>
          </p:cNvSpPr>
          <p:nvPr>
            <p:ph type="body" idx="1"/>
          </p:nvPr>
        </p:nvSpPr>
        <p:spPr>
          <a:xfrm>
            <a:off x="6962400" y="1140075"/>
            <a:ext cx="2054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000000"/>
                </a:solidFill>
              </a:rPr>
              <a:t>Services</a:t>
            </a:r>
            <a:endParaRPr sz="10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Restauration - Commerce - Hôtel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établissement de soins - médecins/medecine du travail/ kiné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Garde d'enfant [crèche/MAM]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DAB et Banque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Stations services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Point d'apport volontaire déchets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Défibrillateur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Borne incendie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Colonnes de tri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Bacs à compost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Services postaux et centre de tri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Services publics de l'emploi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Services publics et acteurs économiques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Dépôts sauvages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Ressourcerie</a:t>
            </a:r>
            <a:endParaRPr sz="10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Camera video Surveillance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Transformateur EDF</a:t>
            </a:r>
            <a:endParaRPr sz="10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</a:rPr>
              <a:t>Fourreaux fibre optique SICTIAM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 b="1">
                <a:solidFill>
                  <a:schemeClr val="lt1"/>
                </a:solidFill>
              </a:rPr>
              <a:t>Les étapes du projet :  les besoins</a:t>
            </a:r>
            <a:endParaRPr sz="2222" b="1">
              <a:solidFill>
                <a:schemeClr val="lt1"/>
              </a:solidFill>
            </a:endParaRPr>
          </a:p>
        </p:txBody>
      </p:sp>
      <p:pic>
        <p:nvPicPr>
          <p:cNvPr id="147" name="Google Shape;147;p24"/>
          <p:cNvPicPr preferRelativeResize="0"/>
          <p:nvPr/>
        </p:nvPicPr>
        <p:blipFill rotWithShape="1">
          <a:blip r:embed="rId4">
            <a:alphaModFix/>
          </a:blip>
          <a:srcRect t="27327" r="33226" b="19988"/>
          <a:stretch/>
        </p:blipFill>
        <p:spPr>
          <a:xfrm>
            <a:off x="0" y="919500"/>
            <a:ext cx="9069349" cy="402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311700" y="2098425"/>
            <a:ext cx="8686200" cy="23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809999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fr" sz="2000"/>
              <a:t>acquérir les compétences</a:t>
            </a:r>
            <a:endParaRPr sz="2000"/>
          </a:p>
          <a:p>
            <a:pPr marL="809999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fr" sz="2000"/>
              <a:t>outils de suivi (Maproulette, Mapcraft, Umap)</a:t>
            </a:r>
            <a:endParaRPr sz="2000"/>
          </a:p>
          <a:p>
            <a:pPr marL="809999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fr" sz="2000"/>
              <a:t>qualifier les secteurs</a:t>
            </a:r>
            <a:endParaRPr sz="2000"/>
          </a:p>
          <a:p>
            <a:pPr marL="809999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fr" sz="2000"/>
              <a:t>former les référents de zone</a:t>
            </a:r>
            <a:endParaRPr sz="2000"/>
          </a:p>
          <a:p>
            <a:pPr marL="809999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➔"/>
            </a:pPr>
            <a:r>
              <a:rPr lang="fr" sz="2000"/>
              <a:t>produire un livrable utilisable par les référents (carte en ligne, donnée téléchargeable)</a:t>
            </a:r>
            <a:endParaRPr sz="2000" b="1"/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 b="1">
                <a:solidFill>
                  <a:schemeClr val="lt1"/>
                </a:solidFill>
              </a:rPr>
              <a:t>Le travail mené par les étudiants</a:t>
            </a:r>
            <a:endParaRPr sz="2222" b="1">
              <a:solidFill>
                <a:schemeClr val="lt1"/>
              </a:solidFill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311700" y="857250"/>
            <a:ext cx="88449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 b="1">
                <a:solidFill>
                  <a:srgbClr val="1C4587"/>
                </a:solidFill>
              </a:rPr>
              <a:t>Louisette GARCIN - Raphaël ESPOSITO - Luc KPOGBE </a:t>
            </a:r>
            <a:endParaRPr sz="1700" b="1">
              <a:solidFill>
                <a:srgbClr val="1C4587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 b="1">
                <a:solidFill>
                  <a:srgbClr val="1C4587"/>
                </a:solidFill>
              </a:rPr>
              <a:t>Jérémy TRUC - Tom ROUSSAT - Louis PACHOT</a:t>
            </a:r>
            <a:endParaRPr sz="1700">
              <a:solidFill>
                <a:srgbClr val="C45911"/>
              </a:solidFill>
            </a:endParaRPr>
          </a:p>
          <a:p>
            <a:pPr marL="9144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Avignon Université </a:t>
            </a:r>
            <a:endParaRPr sz="17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échanges préliminaires avec les ZAE pour la définition des besoins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14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La commande des Zones d’Activités Economiques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035B8234-2722-42CA-892D-606E51D84DF9}"/>
              </a:ext>
            </a:extLst>
          </p:cNvPr>
          <p:cNvSpPr txBox="1"/>
          <p:nvPr/>
        </p:nvSpPr>
        <p:spPr>
          <a:xfrm>
            <a:off x="1697182" y="1641013"/>
            <a:ext cx="71299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r" b="1" dirty="0"/>
              <a:t>Microcartographier</a:t>
            </a:r>
            <a:r>
              <a:rPr lang="fr" dirty="0"/>
              <a:t> des zones d’activités labellisées Parc+ (géolocalisation des bâtiments, entreprises, parkings, arbres etc.)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5A5F7B33-4E17-4BE3-A728-9BEE8AF13F6E}"/>
              </a:ext>
            </a:extLst>
          </p:cNvPr>
          <p:cNvSpPr txBox="1"/>
          <p:nvPr/>
        </p:nvSpPr>
        <p:spPr>
          <a:xfrm>
            <a:off x="1697182" y="2421337"/>
            <a:ext cx="1976073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r-FR" dirty="0"/>
              <a:t>Définir les périmètres des ZAE à étudier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516BD378-58C1-4655-BAEB-2159158193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07" y="2262838"/>
            <a:ext cx="5153891" cy="27782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1D49215-7F0F-46A1-8B7E-85638A89DA0C}"/>
              </a:ext>
            </a:extLst>
          </p:cNvPr>
          <p:cNvSpPr/>
          <p:nvPr/>
        </p:nvSpPr>
        <p:spPr>
          <a:xfrm>
            <a:off x="319453" y="1713487"/>
            <a:ext cx="1168328" cy="353291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dirty="0"/>
              <a:t>Objectif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CCA6741A-525E-4D7C-9FDB-C56881790882}"/>
              </a:ext>
            </a:extLst>
          </p:cNvPr>
          <p:cNvSpPr/>
          <p:nvPr/>
        </p:nvSpPr>
        <p:spPr>
          <a:xfrm>
            <a:off x="319453" y="2487065"/>
            <a:ext cx="1168328" cy="353291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dirty="0"/>
              <a:t>Étape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666DD09C-FF36-4DAD-84B7-F23A0169F3BF}"/>
              </a:ext>
            </a:extLst>
          </p:cNvPr>
          <p:cNvSpPr/>
          <p:nvPr/>
        </p:nvSpPr>
        <p:spPr>
          <a:xfrm>
            <a:off x="319453" y="3378307"/>
            <a:ext cx="1168328" cy="353291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dirty="0"/>
              <a:t>Étape 2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C7946821-6886-4AA7-8FB7-D5275A87BB3B}"/>
              </a:ext>
            </a:extLst>
          </p:cNvPr>
          <p:cNvSpPr txBox="1"/>
          <p:nvPr/>
        </p:nvSpPr>
        <p:spPr>
          <a:xfrm>
            <a:off x="1697182" y="3201661"/>
            <a:ext cx="1976072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/>
              <a:t>Échange sur les besoins des ZAE (foncier, mobilité, économie, services)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0CC1475C-10E4-461F-94CC-210B96AFF63E}"/>
              </a:ext>
            </a:extLst>
          </p:cNvPr>
          <p:cNvSpPr/>
          <p:nvPr/>
        </p:nvSpPr>
        <p:spPr>
          <a:xfrm>
            <a:off x="319453" y="4157485"/>
            <a:ext cx="1168328" cy="353291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dirty="0"/>
              <a:t>Étape 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FA385571-FD8A-4E5B-9EC8-021C5DF203F0}"/>
              </a:ext>
            </a:extLst>
          </p:cNvPr>
          <p:cNvSpPr txBox="1"/>
          <p:nvPr/>
        </p:nvSpPr>
        <p:spPr>
          <a:xfrm>
            <a:off x="1697182" y="4195631"/>
            <a:ext cx="1976072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/>
              <a:t>Échange de données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="" xmlns:a16="http://schemas.microsoft.com/office/drawing/2014/main" id="{33C8F1FD-C210-4313-9721-412BC1F691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06" y="2262837"/>
            <a:ext cx="3558820" cy="260854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="" xmlns:a16="http://schemas.microsoft.com/office/drawing/2014/main" id="{6D1FAAE9-E7C5-4CD9-B395-75553D0715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04" y="2238519"/>
            <a:ext cx="5153891" cy="277558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1FC4CE2F-9173-4198-A5E9-28A7E76AB12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3"/>
          <a:stretch/>
        </p:blipFill>
        <p:spPr>
          <a:xfrm>
            <a:off x="3668585" y="2167160"/>
            <a:ext cx="5118453" cy="2775584"/>
          </a:xfrm>
          <a:prstGeom prst="rect">
            <a:avLst/>
          </a:prstGeom>
        </p:spPr>
      </p:pic>
      <p:pic>
        <p:nvPicPr>
          <p:cNvPr id="7170" name="Picture 2" descr="UMAP pour créer des cartes interactives - Géoportail de Couesnon Marches de  Bretagne">
            <a:extLst>
              <a:ext uri="{FF2B5EF4-FFF2-40B4-BE49-F238E27FC236}">
                <a16:creationId xmlns="" xmlns:a16="http://schemas.microsoft.com/office/drawing/2014/main" id="{6DBADACF-D437-4FBA-8F68-1165D1BAC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37" y="1123316"/>
            <a:ext cx="1066869" cy="52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77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8" grpId="0" animBg="1"/>
      <p:bldP spid="23" grpId="0" animBg="1"/>
      <p:bldP spid="24" grpId="0" animBg="1"/>
      <p:bldP spid="25" grpId="0"/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="" xmlns:a16="http://schemas.microsoft.com/office/drawing/2014/main" id="{42088209-5E38-447F-9ADF-EDEAC5B12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6" y="1479096"/>
            <a:ext cx="6472518" cy="348909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62992317-C2C2-45AB-AB00-E89DE07EA7F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Préparation du travail de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analyse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données existantes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7520-E413-45E4-9DB8-BA0B3F78C197}" type="slidenum">
              <a:rPr lang="fr-FR" smtClean="0"/>
              <a:t>15</a:t>
            </a:fld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BF314E4F-F04E-44FC-A31F-B4780DFB1A6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8783C9F5-7E9E-45F1-8154-F15F98912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28B8764D-D577-4D1D-8FBF-128E923148AD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CCBDBC64-AB20-4FF6-B1B0-1D73B86D54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6" y="1483586"/>
            <a:ext cx="6457949" cy="3484602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="" xmlns:a16="http://schemas.microsoft.com/office/drawing/2014/main" id="{7B27743C-F6E8-4E18-8BF7-7A45BF75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Cartographier les ZAE sur </a:t>
            </a:r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méthodiquement : le découpage et la répartition entre étudiants </a:t>
            </a:r>
            <a:endParaRPr lang="fr-FR" sz="1800" dirty="0"/>
          </a:p>
        </p:txBody>
      </p:sp>
      <p:grpSp>
        <p:nvGrpSpPr>
          <p:cNvPr id="12" name="Groupe 11">
            <a:extLst>
              <a:ext uri="{FF2B5EF4-FFF2-40B4-BE49-F238E27FC236}">
                <a16:creationId xmlns="" xmlns:a16="http://schemas.microsoft.com/office/drawing/2014/main" id="{EC48D4AC-2379-4D1C-9026-9A5EB69569E3}"/>
              </a:ext>
            </a:extLst>
          </p:cNvPr>
          <p:cNvGrpSpPr/>
          <p:nvPr/>
        </p:nvGrpSpPr>
        <p:grpSpPr>
          <a:xfrm>
            <a:off x="7131227" y="1591766"/>
            <a:ext cx="1620244" cy="714375"/>
            <a:chOff x="9634256" y="2122355"/>
            <a:chExt cx="2160325" cy="952500"/>
          </a:xfrm>
        </p:grpSpPr>
        <p:pic>
          <p:nvPicPr>
            <p:cNvPr id="6146" name="Picture 2" descr="MapCraft — massively mapping management tool for OpenStreetMap">
              <a:extLst>
                <a:ext uri="{FF2B5EF4-FFF2-40B4-BE49-F238E27FC236}">
                  <a16:creationId xmlns="" xmlns:a16="http://schemas.microsoft.com/office/drawing/2014/main" id="{CD5C0852-B48E-44ED-98BC-65BE860C6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4256" y="2122355"/>
              <a:ext cx="118110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="" xmlns:a16="http://schemas.microsoft.com/office/drawing/2014/main" id="{413CF304-FD9D-414E-B657-AA626FA115BA}"/>
                </a:ext>
              </a:extLst>
            </p:cNvPr>
            <p:cNvSpPr txBox="1"/>
            <p:nvPr/>
          </p:nvSpPr>
          <p:spPr>
            <a:xfrm>
              <a:off x="10620756" y="2395467"/>
              <a:ext cx="1173825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Mapcraft</a:t>
              </a:r>
              <a:endParaRPr lang="fr-FR" dirty="0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6D93FC52-6439-4083-9640-ED5B2EF5CE7B}"/>
              </a:ext>
            </a:extLst>
          </p:cNvPr>
          <p:cNvSpPr txBox="1"/>
          <p:nvPr/>
        </p:nvSpPr>
        <p:spPr>
          <a:xfrm>
            <a:off x="7065805" y="3415708"/>
            <a:ext cx="191943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Découpage des zones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193692BA-F58F-4C78-A689-D2824F336ACC}"/>
              </a:ext>
            </a:extLst>
          </p:cNvPr>
          <p:cNvSpPr txBox="1"/>
          <p:nvPr/>
        </p:nvSpPr>
        <p:spPr>
          <a:xfrm>
            <a:off x="7074989" y="4108990"/>
            <a:ext cx="181043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Attribution des zones</a:t>
            </a:r>
          </a:p>
          <a:p>
            <a:pPr algn="ctr"/>
            <a:r>
              <a:rPr lang="fr-FR" dirty="0"/>
              <a:t>aux étudiants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585DDAE0-D8B5-4A29-BBA4-CD1F1345D697}"/>
              </a:ext>
            </a:extLst>
          </p:cNvPr>
          <p:cNvSpPr txBox="1"/>
          <p:nvPr/>
        </p:nvSpPr>
        <p:spPr>
          <a:xfrm>
            <a:off x="7088816" y="2722425"/>
            <a:ext cx="177035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Importation des ZAE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="" xmlns:a16="http://schemas.microsoft.com/office/drawing/2014/main" id="{41867FAF-15CC-462E-9F77-A7B49533F1EE}"/>
              </a:ext>
            </a:extLst>
          </p:cNvPr>
          <p:cNvCxnSpPr>
            <a:stCxn id="24" idx="2"/>
            <a:endCxn id="10" idx="0"/>
          </p:cNvCxnSpPr>
          <p:nvPr/>
        </p:nvCxnSpPr>
        <p:spPr>
          <a:xfrm>
            <a:off x="7973994" y="3007118"/>
            <a:ext cx="51529" cy="408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="" xmlns:a16="http://schemas.microsoft.com/office/drawing/2014/main" id="{6D82A1E9-D6C8-4557-9065-77A784971006}"/>
              </a:ext>
            </a:extLst>
          </p:cNvPr>
          <p:cNvCxnSpPr>
            <a:stCxn id="10" idx="2"/>
            <a:endCxn id="23" idx="0"/>
          </p:cNvCxnSpPr>
          <p:nvPr/>
        </p:nvCxnSpPr>
        <p:spPr>
          <a:xfrm flipH="1">
            <a:off x="7980205" y="3700401"/>
            <a:ext cx="45318" cy="408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="" xmlns:a16="http://schemas.microsoft.com/office/drawing/2014/main" id="{324BBC9A-8D30-4278-9047-E9ED5ACB9F0C}"/>
              </a:ext>
            </a:extLst>
          </p:cNvPr>
          <p:cNvCxnSpPr>
            <a:endCxn id="24" idx="0"/>
          </p:cNvCxnSpPr>
          <p:nvPr/>
        </p:nvCxnSpPr>
        <p:spPr>
          <a:xfrm>
            <a:off x="7892738" y="2341152"/>
            <a:ext cx="81256" cy="38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9F112EC-F8CD-4C3A-B793-9BD37BF64004}"/>
              </a:ext>
            </a:extLst>
          </p:cNvPr>
          <p:cNvSpPr/>
          <p:nvPr/>
        </p:nvSpPr>
        <p:spPr>
          <a:xfrm>
            <a:off x="5676441" y="1479096"/>
            <a:ext cx="1149770" cy="2307092"/>
          </a:xfrm>
          <a:prstGeom prst="rect">
            <a:avLst/>
          </a:prstGeom>
          <a:noFill/>
          <a:ln w="5715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="" xmlns:a16="http://schemas.microsoft.com/office/drawing/2014/main" id="{2FAAFFFF-653F-46D5-94CB-8E71B4C63004}"/>
              </a:ext>
            </a:extLst>
          </p:cNvPr>
          <p:cNvSpPr txBox="1"/>
          <p:nvPr/>
        </p:nvSpPr>
        <p:spPr>
          <a:xfrm>
            <a:off x="334296" y="4964057"/>
            <a:ext cx="1388842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/>
              <a:t>Sisteron Val de Durance</a:t>
            </a:r>
          </a:p>
        </p:txBody>
      </p:sp>
    </p:spTree>
    <p:extLst>
      <p:ext uri="{BB962C8B-B14F-4D97-AF65-F5344CB8AC3E}">
        <p14:creationId xmlns:p14="http://schemas.microsoft.com/office/powerpoint/2010/main" val="17628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4" grpId="0"/>
      <p:bldP spid="35" grpId="0" animBg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Observer les données existantes sur l’ensemble des plateformes cartographiques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16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Préparation du travail de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analyse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données existantes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="" xmlns:a16="http://schemas.microsoft.com/office/drawing/2014/main" id="{7E1F2715-55D3-41F4-A2A3-FA50935D5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4" y="1405384"/>
            <a:ext cx="6359306" cy="342143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D74C630B-1B3B-477F-AD2A-7CE9645C80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80" y="1756711"/>
            <a:ext cx="2408833" cy="2123234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="" xmlns:a16="http://schemas.microsoft.com/office/drawing/2014/main" id="{8C8B8A9A-D806-4698-AD45-99D19214A611}"/>
              </a:ext>
            </a:extLst>
          </p:cNvPr>
          <p:cNvGrpSpPr/>
          <p:nvPr/>
        </p:nvGrpSpPr>
        <p:grpSpPr>
          <a:xfrm>
            <a:off x="6715934" y="1325268"/>
            <a:ext cx="2123469" cy="914400"/>
            <a:chOff x="9268670" y="1571383"/>
            <a:chExt cx="2831292" cy="1219200"/>
          </a:xfrm>
        </p:grpSpPr>
        <p:pic>
          <p:nvPicPr>
            <p:cNvPr id="8194" name="Picture 2">
              <a:extLst>
                <a:ext uri="{FF2B5EF4-FFF2-40B4-BE49-F238E27FC236}">
                  <a16:creationId xmlns="" xmlns:a16="http://schemas.microsoft.com/office/drawing/2014/main" id="{43844C11-488C-4F06-9861-9CC8F2269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8670" y="1571383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="" xmlns:a16="http://schemas.microsoft.com/office/drawing/2014/main" id="{B5588F50-DC9C-48C4-B1C3-DD01649AF85B}"/>
                </a:ext>
              </a:extLst>
            </p:cNvPr>
            <p:cNvSpPr txBox="1"/>
            <p:nvPr/>
          </p:nvSpPr>
          <p:spPr>
            <a:xfrm>
              <a:off x="10406763" y="2115500"/>
              <a:ext cx="169319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Map</a:t>
              </a:r>
              <a:r>
                <a:rPr lang="fr-FR" dirty="0"/>
                <a:t> Switcher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C1E5E694-6BF0-4CC7-91D3-E8D25B0C1792}"/>
              </a:ext>
            </a:extLst>
          </p:cNvPr>
          <p:cNvSpPr txBox="1"/>
          <p:nvPr/>
        </p:nvSpPr>
        <p:spPr>
          <a:xfrm>
            <a:off x="6718010" y="2581427"/>
            <a:ext cx="223843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Extension Google Chrome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="" xmlns:a16="http://schemas.microsoft.com/office/drawing/2014/main" id="{2407457E-78CF-433F-9623-E39113A9B3EF}"/>
              </a:ext>
            </a:extLst>
          </p:cNvPr>
          <p:cNvSpPr txBox="1"/>
          <p:nvPr/>
        </p:nvSpPr>
        <p:spPr>
          <a:xfrm>
            <a:off x="6594756" y="3200186"/>
            <a:ext cx="253659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Géolocalise la vue sur la page</a:t>
            </a:r>
          </a:p>
          <a:p>
            <a:pPr algn="ctr"/>
            <a:r>
              <a:rPr lang="fr-FR" dirty="0"/>
              <a:t>active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="" xmlns:a16="http://schemas.microsoft.com/office/drawing/2014/main" id="{4AD10C9C-9991-4AB3-A64C-D99ED7B29992}"/>
              </a:ext>
            </a:extLst>
          </p:cNvPr>
          <p:cNvSpPr txBox="1"/>
          <p:nvPr/>
        </p:nvSpPr>
        <p:spPr>
          <a:xfrm>
            <a:off x="6414378" y="4026694"/>
            <a:ext cx="2565446" cy="715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fr-FR" dirty="0"/>
              <a:t>Permet d’afficher la même vue</a:t>
            </a:r>
          </a:p>
          <a:p>
            <a:pPr algn="ctr"/>
            <a:r>
              <a:rPr lang="fr-FR" dirty="0"/>
              <a:t>sur d’autres plateformes </a:t>
            </a:r>
          </a:p>
          <a:p>
            <a:pPr algn="ctr"/>
            <a:r>
              <a:rPr lang="fr-FR" dirty="0"/>
              <a:t>cartographiques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="" xmlns:a16="http://schemas.microsoft.com/office/drawing/2014/main" id="{0F06396D-E208-49A6-B023-8CBB91356123}"/>
              </a:ext>
            </a:extLst>
          </p:cNvPr>
          <p:cNvCxnSpPr>
            <a:stCxn id="31" idx="2"/>
            <a:endCxn id="33" idx="0"/>
          </p:cNvCxnSpPr>
          <p:nvPr/>
        </p:nvCxnSpPr>
        <p:spPr>
          <a:xfrm>
            <a:off x="7837227" y="2866120"/>
            <a:ext cx="25825" cy="334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="" xmlns:a16="http://schemas.microsoft.com/office/drawing/2014/main" id="{AE2B9531-E7BC-4D01-A7CC-EF80ABA0691E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 flipH="1">
            <a:off x="7697101" y="3700323"/>
            <a:ext cx="165951" cy="326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="" xmlns:a16="http://schemas.microsoft.com/office/drawing/2014/main" id="{B71D16A5-2FEE-46A7-A869-99795C63C808}"/>
              </a:ext>
            </a:extLst>
          </p:cNvPr>
          <p:cNvCxnSpPr>
            <a:endCxn id="31" idx="0"/>
          </p:cNvCxnSpPr>
          <p:nvPr/>
        </p:nvCxnSpPr>
        <p:spPr>
          <a:xfrm>
            <a:off x="7697100" y="2313709"/>
            <a:ext cx="140127" cy="267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AEF2F27A-ED26-46EF-B927-843D6D9F0B44}"/>
              </a:ext>
            </a:extLst>
          </p:cNvPr>
          <p:cNvSpPr txBox="1"/>
          <p:nvPr/>
        </p:nvSpPr>
        <p:spPr>
          <a:xfrm>
            <a:off x="123709" y="4833358"/>
            <a:ext cx="49116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 err="1"/>
              <a:t>Athélia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07555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B044B020-6875-4FCC-AD59-4EE849E48F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23" y="1655405"/>
            <a:ext cx="6095094" cy="329170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="" xmlns:a16="http://schemas.microsoft.com/office/drawing/2014/main" id="{1D591CC5-79C5-4252-8978-D642988C3B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41" y="1675016"/>
            <a:ext cx="6095094" cy="329170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Street </a:t>
            </a:r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View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pour une </a:t>
            </a:r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qualité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17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Préparation du travail de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analyse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données existantes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24" name="Image 23" descr="Une image contenant texte, ciel, extérieur, route&#10;&#10;Description générée automatiquement">
            <a:extLst>
              <a:ext uri="{FF2B5EF4-FFF2-40B4-BE49-F238E27FC236}">
                <a16:creationId xmlns="" xmlns:a16="http://schemas.microsoft.com/office/drawing/2014/main" id="{1304079F-A855-4D8F-8B96-B8A78E315F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2" y="1675017"/>
            <a:ext cx="6086476" cy="3271481"/>
          </a:xfrm>
          <a:prstGeom prst="rect">
            <a:avLst/>
          </a:prstGeom>
        </p:spPr>
      </p:pic>
      <p:pic>
        <p:nvPicPr>
          <p:cNvPr id="9218" name="Picture 2" descr="Mededeling: Google Maps Platform Places Library - Localyse">
            <a:extLst>
              <a:ext uri="{FF2B5EF4-FFF2-40B4-BE49-F238E27FC236}">
                <a16:creationId xmlns="" xmlns:a16="http://schemas.microsoft.com/office/drawing/2014/main" id="{3389CA86-2005-48E7-9767-F22573795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8835" y="1560979"/>
            <a:ext cx="982700" cy="104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77CA2797-4D26-42DB-8D1B-9BD803413FCB}"/>
              </a:ext>
            </a:extLst>
          </p:cNvPr>
          <p:cNvGrpSpPr/>
          <p:nvPr/>
        </p:nvGrpSpPr>
        <p:grpSpPr>
          <a:xfrm>
            <a:off x="7699846" y="1491707"/>
            <a:ext cx="1101584" cy="1222895"/>
            <a:chOff x="10045045" y="2081228"/>
            <a:chExt cx="1468779" cy="1672692"/>
          </a:xfrm>
        </p:grpSpPr>
        <p:pic>
          <p:nvPicPr>
            <p:cNvPr id="23" name="Picture 2" descr="Google Street View — Wikipédia">
              <a:extLst>
                <a:ext uri="{FF2B5EF4-FFF2-40B4-BE49-F238E27FC236}">
                  <a16:creationId xmlns="" xmlns:a16="http://schemas.microsoft.com/office/drawing/2014/main" id="{435C54EB-D0E8-4604-8DAC-5015941D8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3117" y="2081228"/>
              <a:ext cx="1312632" cy="1313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="" xmlns:a16="http://schemas.microsoft.com/office/drawing/2014/main" id="{E306AA6D-8A22-4C15-B0B5-10DB59A2E10D}"/>
                </a:ext>
              </a:extLst>
            </p:cNvPr>
            <p:cNvSpPr txBox="1"/>
            <p:nvPr/>
          </p:nvSpPr>
          <p:spPr>
            <a:xfrm>
              <a:off x="10045045" y="3332939"/>
              <a:ext cx="1468779" cy="420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Street </a:t>
              </a:r>
              <a:r>
                <a:rPr lang="fr-FR" dirty="0" err="1"/>
                <a:t>View</a:t>
              </a:r>
              <a:endParaRPr lang="fr-FR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ABFE758A-5E09-49AD-8BEA-CA293A8DB516}"/>
              </a:ext>
            </a:extLst>
          </p:cNvPr>
          <p:cNvSpPr txBox="1"/>
          <p:nvPr/>
        </p:nvSpPr>
        <p:spPr>
          <a:xfrm>
            <a:off x="6253448" y="3056686"/>
            <a:ext cx="2509341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fr-FR" dirty="0"/>
              <a:t>Vue 360° des lieux numérisés</a:t>
            </a:r>
          </a:p>
          <a:p>
            <a:pPr algn="ctr"/>
            <a:r>
              <a:rPr lang="fr-FR" dirty="0"/>
              <a:t>par la voiture Google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="" xmlns:a16="http://schemas.microsoft.com/office/drawing/2014/main" id="{F1070F26-D9A4-457D-8407-E52F3A1AA5F1}"/>
              </a:ext>
            </a:extLst>
          </p:cNvPr>
          <p:cNvGrpSpPr/>
          <p:nvPr/>
        </p:nvGrpSpPr>
        <p:grpSpPr>
          <a:xfrm>
            <a:off x="32811" y="1627146"/>
            <a:ext cx="6920290" cy="3319657"/>
            <a:chOff x="1330909" y="2156053"/>
            <a:chExt cx="8852178" cy="4246390"/>
          </a:xfrm>
        </p:grpSpPr>
        <p:pic>
          <p:nvPicPr>
            <p:cNvPr id="19" name="Image 18">
              <a:extLst>
                <a:ext uri="{FF2B5EF4-FFF2-40B4-BE49-F238E27FC236}">
                  <a16:creationId xmlns="" xmlns:a16="http://schemas.microsoft.com/office/drawing/2014/main" id="{CF8C3A1A-032A-4AAD-B65E-6C5308673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0909" y="2156053"/>
              <a:ext cx="7862151" cy="4246390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="" xmlns:a16="http://schemas.microsoft.com/office/drawing/2014/main" id="{BC9A2CD5-117B-41DE-84ED-A8DE8AF31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77699" y="5695651"/>
              <a:ext cx="4105388" cy="309558"/>
            </a:xfrm>
            <a:prstGeom prst="rect">
              <a:avLst/>
            </a:prstGeom>
            <a:ln w="57150">
              <a:solidFill>
                <a:srgbClr val="F7A600"/>
              </a:solidFill>
            </a:ln>
          </p:spPr>
        </p:pic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1AB555DD-C8A1-4F2D-93E2-0D7B3FCF617F}"/>
                </a:ext>
              </a:extLst>
            </p:cNvPr>
            <p:cNvSpPr/>
            <p:nvPr/>
          </p:nvSpPr>
          <p:spPr>
            <a:xfrm>
              <a:off x="6002072" y="6297851"/>
              <a:ext cx="806031" cy="104592"/>
            </a:xfrm>
            <a:prstGeom prst="rect">
              <a:avLst/>
            </a:prstGeom>
            <a:noFill/>
            <a:ln w="28575">
              <a:solidFill>
                <a:srgbClr val="F7A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="" xmlns:a16="http://schemas.microsoft.com/office/drawing/2014/main" id="{26E3FC4B-BFCE-46FB-BACD-ABAC822F0D2B}"/>
                </a:ext>
              </a:extLst>
            </p:cNvPr>
            <p:cNvCxnSpPr>
              <a:stCxn id="21" idx="1"/>
              <a:endCxn id="20" idx="1"/>
            </p:cNvCxnSpPr>
            <p:nvPr/>
          </p:nvCxnSpPr>
          <p:spPr>
            <a:xfrm flipV="1">
              <a:off x="6002072" y="5850426"/>
              <a:ext cx="75627" cy="499715"/>
            </a:xfrm>
            <a:prstGeom prst="line">
              <a:avLst/>
            </a:prstGeom>
            <a:ln w="28575">
              <a:solidFill>
                <a:srgbClr val="F7A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="" xmlns:a16="http://schemas.microsoft.com/office/drawing/2014/main" id="{8013A2ED-4F47-4F0B-BCE5-95DC4846C99F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6808103" y="6005199"/>
              <a:ext cx="3374984" cy="344935"/>
            </a:xfrm>
            <a:prstGeom prst="line">
              <a:avLst/>
            </a:prstGeom>
            <a:ln w="28575">
              <a:solidFill>
                <a:srgbClr val="F7A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24852D62-1425-42BE-BA4E-B0BD3371B2A9}"/>
              </a:ext>
            </a:extLst>
          </p:cNvPr>
          <p:cNvSpPr txBox="1"/>
          <p:nvPr/>
        </p:nvSpPr>
        <p:spPr>
          <a:xfrm>
            <a:off x="5992438" y="3982558"/>
            <a:ext cx="302390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fr-FR" dirty="0"/>
              <a:t>Nécessité de compléter les données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="" xmlns:a16="http://schemas.microsoft.com/office/drawing/2014/main" id="{8D9D58DF-9C93-4F0B-8CA7-CE1D83B24D92}"/>
              </a:ext>
            </a:extLst>
          </p:cNvPr>
          <p:cNvCxnSpPr>
            <a:cxnSpLocks/>
            <a:stCxn id="9218" idx="3"/>
          </p:cNvCxnSpPr>
          <p:nvPr/>
        </p:nvCxnSpPr>
        <p:spPr>
          <a:xfrm>
            <a:off x="7221535" y="2084274"/>
            <a:ext cx="3984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="" xmlns:a16="http://schemas.microsoft.com/office/drawing/2014/main" id="{04275E33-1F64-4771-943D-B9D8FBF925D0}"/>
              </a:ext>
            </a:extLst>
          </p:cNvPr>
          <p:cNvCxnSpPr>
            <a:stCxn id="8" idx="2"/>
            <a:endCxn id="27" idx="0"/>
          </p:cNvCxnSpPr>
          <p:nvPr/>
        </p:nvCxnSpPr>
        <p:spPr>
          <a:xfrm flipH="1">
            <a:off x="7504391" y="3556823"/>
            <a:ext cx="3728" cy="425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ccolade fermante 29">
            <a:extLst>
              <a:ext uri="{FF2B5EF4-FFF2-40B4-BE49-F238E27FC236}">
                <a16:creationId xmlns="" xmlns:a16="http://schemas.microsoft.com/office/drawing/2014/main" id="{3AB8BDED-3ECD-43F8-8C12-7F1302D2692E}"/>
              </a:ext>
            </a:extLst>
          </p:cNvPr>
          <p:cNvSpPr/>
          <p:nvPr/>
        </p:nvSpPr>
        <p:spPr>
          <a:xfrm rot="5400000">
            <a:off x="7373474" y="1555726"/>
            <a:ext cx="269290" cy="246951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="" xmlns:a16="http://schemas.microsoft.com/office/drawing/2014/main" id="{D702FEEF-51E7-48FD-9059-9F11BCE7FF9C}"/>
              </a:ext>
            </a:extLst>
          </p:cNvPr>
          <p:cNvCxnSpPr>
            <a:stCxn id="30" idx="1"/>
            <a:endCxn id="8" idx="0"/>
          </p:cNvCxnSpPr>
          <p:nvPr/>
        </p:nvCxnSpPr>
        <p:spPr>
          <a:xfrm>
            <a:off x="7508119" y="2925129"/>
            <a:ext cx="0" cy="131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="" xmlns:a16="http://schemas.microsoft.com/office/drawing/2014/main" id="{A0F0D317-6444-4C0C-AA2B-00AC722BDB0F}"/>
              </a:ext>
            </a:extLst>
          </p:cNvPr>
          <p:cNvSpPr txBox="1"/>
          <p:nvPr/>
        </p:nvSpPr>
        <p:spPr>
          <a:xfrm>
            <a:off x="174688" y="4966109"/>
            <a:ext cx="830997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/>
              <a:t>Toulon Ouest</a:t>
            </a:r>
          </a:p>
        </p:txBody>
      </p:sp>
    </p:spTree>
    <p:extLst>
      <p:ext uri="{BB962C8B-B14F-4D97-AF65-F5344CB8AC3E}">
        <p14:creationId xmlns:p14="http://schemas.microsoft.com/office/powerpoint/2010/main" val="15864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30" grpId="0" animBg="1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Nos sorties de terrain pour compléter les données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18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3- La numérisation du terrain pour compléter les données existantes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BDD77EA8-F92E-4147-959D-B0CDC64CA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1" y="1509313"/>
            <a:ext cx="6276452" cy="3399746"/>
          </a:xfrm>
          <a:prstGeom prst="rect">
            <a:avLst/>
          </a:prstGeom>
        </p:spPr>
      </p:pic>
      <p:pic>
        <p:nvPicPr>
          <p:cNvPr id="21" name="Picture 2" descr="Mapillary — wikifibre">
            <a:extLst>
              <a:ext uri="{FF2B5EF4-FFF2-40B4-BE49-F238E27FC236}">
                <a16:creationId xmlns="" xmlns:a16="http://schemas.microsoft.com/office/drawing/2014/main" id="{CCF00672-263C-4FAF-80EC-E325141AE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996" y="1758198"/>
            <a:ext cx="2889404" cy="243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Mapillary Community Forum">
            <a:extLst>
              <a:ext uri="{FF2B5EF4-FFF2-40B4-BE49-F238E27FC236}">
                <a16:creationId xmlns="" xmlns:a16="http://schemas.microsoft.com/office/drawing/2014/main" id="{BCB5572D-04C1-4264-936B-5FF3D2BA7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779" y="1578837"/>
            <a:ext cx="2181179" cy="54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D90797AC-4C5A-43A4-9A13-14BCF3380A01}"/>
              </a:ext>
            </a:extLst>
          </p:cNvPr>
          <p:cNvSpPr txBox="1"/>
          <p:nvPr/>
        </p:nvSpPr>
        <p:spPr>
          <a:xfrm>
            <a:off x="6790209" y="2462304"/>
            <a:ext cx="2217595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fr-FR"/>
            </a:defPPr>
          </a:lstStyle>
          <a:p>
            <a:r>
              <a:rPr lang="fr-FR" dirty="0"/>
              <a:t>Crowdsourcing de photos </a:t>
            </a:r>
          </a:p>
          <a:p>
            <a:pPr algn="ctr"/>
            <a:r>
              <a:rPr lang="fr-FR" dirty="0"/>
              <a:t>géolocalisées</a:t>
            </a:r>
          </a:p>
        </p:txBody>
      </p:sp>
      <p:pic>
        <p:nvPicPr>
          <p:cNvPr id="24" name="Image 23" descr="Une image contenant texte, route, ciel, extérieur&#10;&#10;Description générée automatiquement">
            <a:extLst>
              <a:ext uri="{FF2B5EF4-FFF2-40B4-BE49-F238E27FC236}">
                <a16:creationId xmlns="" xmlns:a16="http://schemas.microsoft.com/office/drawing/2014/main" id="{0C1CF998-7604-43A5-B1B2-462E80B91B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7" y="1509160"/>
            <a:ext cx="6306299" cy="33997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23676729-F204-43B4-9017-7E110EB8721B}"/>
              </a:ext>
            </a:extLst>
          </p:cNvPr>
          <p:cNvSpPr txBox="1"/>
          <p:nvPr/>
        </p:nvSpPr>
        <p:spPr>
          <a:xfrm>
            <a:off x="6776575" y="3285223"/>
            <a:ext cx="199958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fr-FR"/>
            </a:defPPr>
          </a:lstStyle>
          <a:p>
            <a:pPr algn="ctr"/>
            <a:r>
              <a:rPr lang="fr-FR" dirty="0"/>
              <a:t>Utilisation smartphones</a:t>
            </a:r>
          </a:p>
          <a:p>
            <a:pPr algn="ctr"/>
            <a:r>
              <a:rPr lang="fr-FR" dirty="0"/>
              <a:t>personnels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57D9A8CD-5817-46CA-B6C8-2B468740C26B}"/>
              </a:ext>
            </a:extLst>
          </p:cNvPr>
          <p:cNvSpPr txBox="1"/>
          <p:nvPr/>
        </p:nvSpPr>
        <p:spPr>
          <a:xfrm>
            <a:off x="6244378" y="4108143"/>
            <a:ext cx="3063980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fr-FR"/>
            </a:defPPr>
          </a:lstStyle>
          <a:p>
            <a:pPr algn="ctr"/>
            <a:r>
              <a:rPr lang="fr-FR" dirty="0"/>
              <a:t>Données actualisées opérationnelles</a:t>
            </a:r>
          </a:p>
          <a:p>
            <a:pPr algn="ctr"/>
            <a:r>
              <a:rPr lang="fr-FR" dirty="0"/>
              <a:t>pour la </a:t>
            </a:r>
            <a:r>
              <a:rPr lang="fr-FR" dirty="0" err="1"/>
              <a:t>microcartographie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="" xmlns:a16="http://schemas.microsoft.com/office/drawing/2014/main" id="{83E3A141-FED2-46A4-B938-ABACDF3CA57A}"/>
              </a:ext>
            </a:extLst>
          </p:cNvPr>
          <p:cNvCxnSpPr>
            <a:stCxn id="23" idx="2"/>
            <a:endCxn id="26" idx="0"/>
          </p:cNvCxnSpPr>
          <p:nvPr/>
        </p:nvCxnSpPr>
        <p:spPr>
          <a:xfrm flipH="1">
            <a:off x="7776368" y="2962441"/>
            <a:ext cx="122639" cy="322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="" xmlns:a16="http://schemas.microsoft.com/office/drawing/2014/main" id="{8DADB2D0-5751-4215-9321-CB67C88944FC}"/>
              </a:ext>
            </a:extLst>
          </p:cNvPr>
          <p:cNvCxnSpPr>
            <a:stCxn id="22" idx="2"/>
            <a:endCxn id="23" idx="0"/>
          </p:cNvCxnSpPr>
          <p:nvPr/>
        </p:nvCxnSpPr>
        <p:spPr>
          <a:xfrm>
            <a:off x="7776369" y="2124132"/>
            <a:ext cx="122638" cy="338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="" xmlns:a16="http://schemas.microsoft.com/office/drawing/2014/main" id="{211CEAE0-3488-47AF-BA37-C641985FFED4}"/>
              </a:ext>
            </a:extLst>
          </p:cNvPr>
          <p:cNvCxnSpPr>
            <a:stCxn id="26" idx="2"/>
            <a:endCxn id="27" idx="0"/>
          </p:cNvCxnSpPr>
          <p:nvPr/>
        </p:nvCxnSpPr>
        <p:spPr>
          <a:xfrm>
            <a:off x="7776368" y="3785360"/>
            <a:ext cx="0" cy="322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7EC0D481-4C00-45C1-B876-0377138C9E27}"/>
              </a:ext>
            </a:extLst>
          </p:cNvPr>
          <p:cNvSpPr txBox="1"/>
          <p:nvPr/>
        </p:nvSpPr>
        <p:spPr>
          <a:xfrm>
            <a:off x="174688" y="4924795"/>
            <a:ext cx="830997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/>
              <a:t>Toulon Ouest</a:t>
            </a:r>
          </a:p>
        </p:txBody>
      </p:sp>
    </p:spTree>
    <p:extLst>
      <p:ext uri="{BB962C8B-B14F-4D97-AF65-F5344CB8AC3E}">
        <p14:creationId xmlns:p14="http://schemas.microsoft.com/office/powerpoint/2010/main" val="220950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56D49AB9-A68D-4066-B543-49B0C3098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5" y="1448152"/>
            <a:ext cx="6386506" cy="34560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Le principe de fonctionnement d’Open Street </a:t>
            </a:r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Map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19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FE070F83-DDF1-435D-909B-9BF8FA5E95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1369" y="1433960"/>
            <a:ext cx="4351482" cy="345603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="" xmlns:a16="http://schemas.microsoft.com/office/drawing/2014/main" id="{D697D47E-7B10-4BFC-8F96-22092EA0B441}"/>
              </a:ext>
            </a:extLst>
          </p:cNvPr>
          <p:cNvGrpSpPr/>
          <p:nvPr/>
        </p:nvGrpSpPr>
        <p:grpSpPr>
          <a:xfrm>
            <a:off x="6933558" y="1456416"/>
            <a:ext cx="1547219" cy="916863"/>
            <a:chOff x="9293575" y="1930870"/>
            <a:chExt cx="2062959" cy="1222484"/>
          </a:xfrm>
        </p:grpSpPr>
        <p:pic>
          <p:nvPicPr>
            <p:cNvPr id="16" name="Picture 2" descr="Fondation OpenStreetMap — Wikipédia">
              <a:extLst>
                <a:ext uri="{FF2B5EF4-FFF2-40B4-BE49-F238E27FC236}">
                  <a16:creationId xmlns="" xmlns:a16="http://schemas.microsoft.com/office/drawing/2014/main" id="{9DE9A85E-BB15-4E21-B081-15E983B22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2284" y="1930870"/>
              <a:ext cx="992126" cy="992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="" xmlns:a16="http://schemas.microsoft.com/office/drawing/2014/main" id="{1CC00801-2353-456C-8F89-879D75E6F244}"/>
                </a:ext>
              </a:extLst>
            </p:cNvPr>
            <p:cNvSpPr txBox="1"/>
            <p:nvPr/>
          </p:nvSpPr>
          <p:spPr>
            <a:xfrm>
              <a:off x="9293575" y="2742985"/>
              <a:ext cx="206295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Open Street </a:t>
              </a:r>
              <a:r>
                <a:rPr lang="fr-FR" dirty="0" err="1"/>
                <a:t>Map</a:t>
              </a:r>
              <a:endParaRPr lang="fr-FR" dirty="0"/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90F9B3DF-C903-46C2-AA4C-CB114EF1E89A}"/>
              </a:ext>
            </a:extLst>
          </p:cNvPr>
          <p:cNvSpPr txBox="1"/>
          <p:nvPr/>
        </p:nvSpPr>
        <p:spPr>
          <a:xfrm>
            <a:off x="6708121" y="2623036"/>
            <a:ext cx="222721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Cartographie collaborative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21DD9053-3307-4B26-8A84-35FE7CB0DC5D}"/>
              </a:ext>
            </a:extLst>
          </p:cNvPr>
          <p:cNvSpPr txBox="1"/>
          <p:nvPr/>
        </p:nvSpPr>
        <p:spPr>
          <a:xfrm>
            <a:off x="7409346" y="3180570"/>
            <a:ext cx="65627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Objets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577542B3-98D6-4194-909F-DFC508C5FE23}"/>
              </a:ext>
            </a:extLst>
          </p:cNvPr>
          <p:cNvSpPr txBox="1"/>
          <p:nvPr/>
        </p:nvSpPr>
        <p:spPr>
          <a:xfrm>
            <a:off x="7329949" y="4365593"/>
            <a:ext cx="79573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Attributs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="" xmlns:a16="http://schemas.microsoft.com/office/drawing/2014/main" id="{2BE3FCCE-0188-46D9-A1AA-BE82D37243E3}"/>
              </a:ext>
            </a:extLst>
          </p:cNvPr>
          <p:cNvGrpSpPr/>
          <p:nvPr/>
        </p:nvGrpSpPr>
        <p:grpSpPr>
          <a:xfrm>
            <a:off x="8379760" y="4085124"/>
            <a:ext cx="764240" cy="754438"/>
            <a:chOff x="212069" y="88294"/>
            <a:chExt cx="1456682" cy="1437999"/>
          </a:xfrm>
        </p:grpSpPr>
        <p:pic>
          <p:nvPicPr>
            <p:cNvPr id="25" name="Picture 2">
              <a:extLst>
                <a:ext uri="{FF2B5EF4-FFF2-40B4-BE49-F238E27FC236}">
                  <a16:creationId xmlns="" xmlns:a16="http://schemas.microsoft.com/office/drawing/2014/main" id="{D6643A06-E0D8-4530-9801-EA8A487D5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069" y="88294"/>
              <a:ext cx="1437998" cy="1437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ZoneTexte 25">
              <a:extLst>
                <a:ext uri="{FF2B5EF4-FFF2-40B4-BE49-F238E27FC236}">
                  <a16:creationId xmlns="" xmlns:a16="http://schemas.microsoft.com/office/drawing/2014/main" id="{56D520E4-8EFE-44BA-9D47-F483874829B2}"/>
                </a:ext>
              </a:extLst>
            </p:cNvPr>
            <p:cNvSpPr txBox="1"/>
            <p:nvPr/>
          </p:nvSpPr>
          <p:spPr>
            <a:xfrm>
              <a:off x="702674" y="270360"/>
              <a:ext cx="966077" cy="61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500" dirty="0"/>
                <a:t>W</a:t>
              </a:r>
              <a:r>
                <a:rPr lang="fr-FR" sz="900" dirty="0"/>
                <a:t>iki</a:t>
              </a:r>
              <a:endParaRPr lang="fr-FR" sz="2100" dirty="0"/>
            </a:p>
          </p:txBody>
        </p:sp>
      </p:grpSp>
      <p:cxnSp>
        <p:nvCxnSpPr>
          <p:cNvPr id="33" name="Connecteur droit avec flèche 32">
            <a:extLst>
              <a:ext uri="{FF2B5EF4-FFF2-40B4-BE49-F238E27FC236}">
                <a16:creationId xmlns="" xmlns:a16="http://schemas.microsoft.com/office/drawing/2014/main" id="{CBB7D14B-3D97-4426-BD73-A36B19EE8CF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707168" y="2373279"/>
            <a:ext cx="114560" cy="249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="" xmlns:a16="http://schemas.microsoft.com/office/drawing/2014/main" id="{6D5D0F76-197F-4482-9051-FAFFF6BFA467}"/>
              </a:ext>
            </a:extLst>
          </p:cNvPr>
          <p:cNvCxnSpPr>
            <a:stCxn id="19" idx="2"/>
            <a:endCxn id="21" idx="0"/>
          </p:cNvCxnSpPr>
          <p:nvPr/>
        </p:nvCxnSpPr>
        <p:spPr>
          <a:xfrm flipH="1">
            <a:off x="7737481" y="2907729"/>
            <a:ext cx="84247" cy="272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e 39">
            <a:extLst>
              <a:ext uri="{FF2B5EF4-FFF2-40B4-BE49-F238E27FC236}">
                <a16:creationId xmlns="" xmlns:a16="http://schemas.microsoft.com/office/drawing/2014/main" id="{A36C84B3-B7B7-4ABD-B58F-C69A8C3AF9FB}"/>
              </a:ext>
            </a:extLst>
          </p:cNvPr>
          <p:cNvGrpSpPr/>
          <p:nvPr/>
        </p:nvGrpSpPr>
        <p:grpSpPr>
          <a:xfrm>
            <a:off x="6672293" y="3636004"/>
            <a:ext cx="2243018" cy="421580"/>
            <a:chOff x="8847353" y="4861844"/>
            <a:chExt cx="2990691" cy="562107"/>
          </a:xfrm>
        </p:grpSpPr>
        <p:grpSp>
          <p:nvGrpSpPr>
            <p:cNvPr id="30" name="Groupe 29">
              <a:extLst>
                <a:ext uri="{FF2B5EF4-FFF2-40B4-BE49-F238E27FC236}">
                  <a16:creationId xmlns="" xmlns:a16="http://schemas.microsoft.com/office/drawing/2014/main" id="{3CD31009-D844-420D-80CD-28206141B320}"/>
                </a:ext>
              </a:extLst>
            </p:cNvPr>
            <p:cNvGrpSpPr/>
            <p:nvPr/>
          </p:nvGrpSpPr>
          <p:grpSpPr>
            <a:xfrm>
              <a:off x="8847353" y="4984139"/>
              <a:ext cx="2990691" cy="410369"/>
              <a:chOff x="9061278" y="4737588"/>
              <a:chExt cx="2990691" cy="410369"/>
            </a:xfrm>
          </p:grpSpPr>
          <p:sp>
            <p:nvSpPr>
              <p:cNvPr id="27" name="ZoneTexte 26">
                <a:extLst>
                  <a:ext uri="{FF2B5EF4-FFF2-40B4-BE49-F238E27FC236}">
                    <a16:creationId xmlns="" xmlns:a16="http://schemas.microsoft.com/office/drawing/2014/main" id="{5D47C14E-9CA9-4981-9FAF-007369FB9C1E}"/>
                  </a:ext>
                </a:extLst>
              </p:cNvPr>
              <p:cNvSpPr txBox="1"/>
              <p:nvPr/>
            </p:nvSpPr>
            <p:spPr>
              <a:xfrm>
                <a:off x="9061278" y="4737588"/>
                <a:ext cx="910933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Points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="" xmlns:a16="http://schemas.microsoft.com/office/drawing/2014/main" id="{8065BF43-6E98-492D-859A-35166F09ED84}"/>
                  </a:ext>
                </a:extLst>
              </p:cNvPr>
              <p:cNvSpPr txBox="1"/>
              <p:nvPr/>
            </p:nvSpPr>
            <p:spPr>
              <a:xfrm>
                <a:off x="9869897" y="4737588"/>
                <a:ext cx="949405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Lignes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="" xmlns:a16="http://schemas.microsoft.com/office/drawing/2014/main" id="{47E0D562-B150-4CFC-8F0C-C06DCC51086B}"/>
                  </a:ext>
                </a:extLst>
              </p:cNvPr>
              <p:cNvSpPr txBox="1"/>
              <p:nvPr/>
            </p:nvSpPr>
            <p:spPr>
              <a:xfrm>
                <a:off x="10690058" y="4737588"/>
                <a:ext cx="136191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Polygones</a:t>
                </a:r>
              </a:p>
            </p:txBody>
          </p:sp>
        </p:grpSp>
        <p:sp>
          <p:nvSpPr>
            <p:cNvPr id="36" name="Accolade fermante 35">
              <a:extLst>
                <a:ext uri="{FF2B5EF4-FFF2-40B4-BE49-F238E27FC236}">
                  <a16:creationId xmlns="" xmlns:a16="http://schemas.microsoft.com/office/drawing/2014/main" id="{A376F384-BE80-4D7D-BF19-52D311DBC139}"/>
                </a:ext>
              </a:extLst>
            </p:cNvPr>
            <p:cNvSpPr/>
            <p:nvPr/>
          </p:nvSpPr>
          <p:spPr>
            <a:xfrm rot="5400000">
              <a:off x="10156820" y="3990004"/>
              <a:ext cx="140733" cy="2727161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Accolade fermante 36">
              <a:extLst>
                <a:ext uri="{FF2B5EF4-FFF2-40B4-BE49-F238E27FC236}">
                  <a16:creationId xmlns="" xmlns:a16="http://schemas.microsoft.com/office/drawing/2014/main" id="{0C2EBB6A-AECB-44AB-940A-571DF98A1116}"/>
                </a:ext>
              </a:extLst>
            </p:cNvPr>
            <p:cNvSpPr/>
            <p:nvPr/>
          </p:nvSpPr>
          <p:spPr>
            <a:xfrm rot="16200000">
              <a:off x="10156820" y="3568630"/>
              <a:ext cx="140733" cy="2727161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9" name="Connecteur droit 38">
            <a:extLst>
              <a:ext uri="{FF2B5EF4-FFF2-40B4-BE49-F238E27FC236}">
                <a16:creationId xmlns="" xmlns:a16="http://schemas.microsoft.com/office/drawing/2014/main" id="{610C7E2F-AFC3-49C6-849C-CF8DC5108D4B}"/>
              </a:ext>
            </a:extLst>
          </p:cNvPr>
          <p:cNvCxnSpPr>
            <a:stCxn id="21" idx="2"/>
            <a:endCxn id="37" idx="1"/>
          </p:cNvCxnSpPr>
          <p:nvPr/>
        </p:nvCxnSpPr>
        <p:spPr>
          <a:xfrm flipH="1">
            <a:off x="7707169" y="3465263"/>
            <a:ext cx="30312" cy="1707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="" xmlns:a16="http://schemas.microsoft.com/office/drawing/2014/main" id="{6EF58600-AF9D-419D-9790-F106AE83E46D}"/>
              </a:ext>
            </a:extLst>
          </p:cNvPr>
          <p:cNvCxnSpPr>
            <a:cxnSpLocks/>
            <a:stCxn id="36" idx="1"/>
            <a:endCxn id="22" idx="0"/>
          </p:cNvCxnSpPr>
          <p:nvPr/>
        </p:nvCxnSpPr>
        <p:spPr>
          <a:xfrm>
            <a:off x="7707168" y="4057585"/>
            <a:ext cx="20647" cy="308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="" xmlns:a16="http://schemas.microsoft.com/office/drawing/2014/main" id="{3A9696F8-C0FE-4554-8A15-DD077943CBAD}"/>
              </a:ext>
            </a:extLst>
          </p:cNvPr>
          <p:cNvCxnSpPr>
            <a:stCxn id="22" idx="3"/>
          </p:cNvCxnSpPr>
          <p:nvPr/>
        </p:nvCxnSpPr>
        <p:spPr>
          <a:xfrm flipV="1">
            <a:off x="8125680" y="4504092"/>
            <a:ext cx="254080" cy="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 46">
            <a:extLst>
              <a:ext uri="{FF2B5EF4-FFF2-40B4-BE49-F238E27FC236}">
                <a16:creationId xmlns="" xmlns:a16="http://schemas.microsoft.com/office/drawing/2014/main" id="{6D2E30D2-927F-4A0A-8793-6F92AE51CBE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1" y="1433960"/>
            <a:ext cx="2005142" cy="345603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46A71D2F-8E86-4245-A4F5-1790B1EF02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9" y="1447438"/>
            <a:ext cx="6386506" cy="353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4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20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1B25E209-8610-477E-9721-27EDC34DA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2" y="1405384"/>
            <a:ext cx="4977016" cy="357275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Actualisation du bâti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CB807930-AD10-47F5-9CFE-FBB379655BFC}"/>
              </a:ext>
            </a:extLst>
          </p:cNvPr>
          <p:cNvSpPr txBox="1"/>
          <p:nvPr/>
        </p:nvSpPr>
        <p:spPr>
          <a:xfrm>
            <a:off x="5697847" y="3288177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spaces naturels </a:t>
            </a:r>
            <a:r>
              <a:rPr lang="fr-FR" sz="1100" dirty="0">
                <a:latin typeface="arial" panose="020B0604020202020204" pitchFamily="34" charset="0"/>
              </a:rPr>
              <a:t>(haies, espaces verts..)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Foncier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Rousset</a:t>
            </a:r>
            <a:endParaRPr lang="fr-FR" sz="9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BE4A6BF-4D88-4D46-B221-D91029E8355C}"/>
              </a:ext>
            </a:extLst>
          </p:cNvPr>
          <p:cNvSpPr/>
          <p:nvPr/>
        </p:nvSpPr>
        <p:spPr>
          <a:xfrm>
            <a:off x="1244600" y="2027140"/>
            <a:ext cx="874843" cy="924581"/>
          </a:xfrm>
          <a:prstGeom prst="rect">
            <a:avLst/>
          </a:prstGeom>
          <a:noFill/>
          <a:ln w="5715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FDB698D-67C5-4167-AA5B-68D1228AD281}"/>
              </a:ext>
            </a:extLst>
          </p:cNvPr>
          <p:cNvSpPr/>
          <p:nvPr/>
        </p:nvSpPr>
        <p:spPr>
          <a:xfrm rot="21402539">
            <a:off x="311150" y="3842682"/>
            <a:ext cx="882650" cy="151469"/>
          </a:xfrm>
          <a:prstGeom prst="rect">
            <a:avLst/>
          </a:prstGeom>
          <a:noFill/>
          <a:ln w="5715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E65AE2A-1A3D-4538-9E19-7FDA030696FC}"/>
              </a:ext>
            </a:extLst>
          </p:cNvPr>
          <p:cNvSpPr/>
          <p:nvPr/>
        </p:nvSpPr>
        <p:spPr>
          <a:xfrm>
            <a:off x="5232398" y="2711450"/>
            <a:ext cx="364378" cy="224537"/>
          </a:xfrm>
          <a:prstGeom prst="rect">
            <a:avLst/>
          </a:prstGeom>
          <a:solidFill>
            <a:srgbClr val="DAC0BE"/>
          </a:solidFill>
          <a:ln w="19050">
            <a:solidFill>
              <a:srgbClr val="BD6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FA5C896-A00F-4EF5-A0B9-B9B26A7D36BF}"/>
              </a:ext>
            </a:extLst>
          </p:cNvPr>
          <p:cNvSpPr/>
          <p:nvPr/>
        </p:nvSpPr>
        <p:spPr>
          <a:xfrm>
            <a:off x="5232398" y="3314408"/>
            <a:ext cx="364378" cy="224537"/>
          </a:xfrm>
          <a:prstGeom prst="rect">
            <a:avLst/>
          </a:prstGeom>
          <a:solidFill>
            <a:srgbClr val="85976B"/>
          </a:solidFill>
          <a:ln w="19050">
            <a:solidFill>
              <a:srgbClr val="96C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89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4" grpId="0" animBg="1"/>
      <p:bldP spid="17" grpId="0" animBg="1"/>
      <p:bldP spid="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57B1CCFF-871E-456A-8574-2E009D246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2" y="1405230"/>
            <a:ext cx="4966752" cy="35729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21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Espaces naturels </a:t>
            </a:r>
            <a:r>
              <a:rPr lang="fr-FR" sz="1100" dirty="0">
                <a:latin typeface="arial" panose="020B0604020202020204" pitchFamily="34" charset="0"/>
              </a:rPr>
              <a:t>(cours d’eau, littoral)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CB807930-AD10-47F5-9CFE-FBB379655BFC}"/>
              </a:ext>
            </a:extLst>
          </p:cNvPr>
          <p:cNvSpPr txBox="1"/>
          <p:nvPr/>
        </p:nvSpPr>
        <p:spPr>
          <a:xfrm>
            <a:off x="5697847" y="3262556"/>
            <a:ext cx="3281580" cy="45397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spaces imperméabilisés </a:t>
            </a:r>
            <a:r>
              <a:rPr lang="fr-FR" sz="1100" dirty="0">
                <a:latin typeface="arial" panose="020B0604020202020204" pitchFamily="34" charset="0"/>
              </a:rPr>
              <a:t>(parking, stockage)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Foncier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Marseille Nord</a:t>
            </a:r>
            <a:endParaRPr lang="fr-FR" sz="9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BE4A6BF-4D88-4D46-B221-D91029E8355C}"/>
              </a:ext>
            </a:extLst>
          </p:cNvPr>
          <p:cNvSpPr/>
          <p:nvPr/>
        </p:nvSpPr>
        <p:spPr>
          <a:xfrm rot="1404643">
            <a:off x="1603928" y="3509750"/>
            <a:ext cx="2702025" cy="615442"/>
          </a:xfrm>
          <a:prstGeom prst="rect">
            <a:avLst/>
          </a:prstGeom>
          <a:noFill/>
          <a:ln w="5715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FA5C896-A00F-4EF5-A0B9-B9B26A7D36BF}"/>
              </a:ext>
            </a:extLst>
          </p:cNvPr>
          <p:cNvSpPr/>
          <p:nvPr/>
        </p:nvSpPr>
        <p:spPr>
          <a:xfrm>
            <a:off x="5232398" y="3314408"/>
            <a:ext cx="364378" cy="224537"/>
          </a:xfrm>
          <a:prstGeom prst="rect">
            <a:avLst/>
          </a:prstGeom>
          <a:solidFill>
            <a:srgbClr val="BCBCBC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A1F24622-706C-4B86-B0AA-14B0CBD0A9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93" y="3342288"/>
            <a:ext cx="173942" cy="168775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="" xmlns:a16="http://schemas.microsoft.com/office/drawing/2014/main" id="{AE2FE9D1-079F-45EA-8893-F9F70C3177C5}"/>
              </a:ext>
            </a:extLst>
          </p:cNvPr>
          <p:cNvSpPr/>
          <p:nvPr/>
        </p:nvSpPr>
        <p:spPr>
          <a:xfrm>
            <a:off x="367839" y="1914006"/>
            <a:ext cx="1003762" cy="2543023"/>
          </a:xfrm>
          <a:custGeom>
            <a:avLst/>
            <a:gdLst>
              <a:gd name="connsiteX0" fmla="*/ 1188720 w 1338349"/>
              <a:gd name="connsiteY0" fmla="*/ 1022466 h 3390697"/>
              <a:gd name="connsiteX1" fmla="*/ 407324 w 1338349"/>
              <a:gd name="connsiteY1" fmla="*/ 49877 h 3390697"/>
              <a:gd name="connsiteX2" fmla="*/ 191193 w 1338349"/>
              <a:gd name="connsiteY2" fmla="*/ 0 h 3390697"/>
              <a:gd name="connsiteX3" fmla="*/ 0 w 1338349"/>
              <a:gd name="connsiteY3" fmla="*/ 91440 h 3390697"/>
              <a:gd name="connsiteX4" fmla="*/ 24938 w 1338349"/>
              <a:gd name="connsiteY4" fmla="*/ 465513 h 3390697"/>
              <a:gd name="connsiteX5" fmla="*/ 332509 w 1338349"/>
              <a:gd name="connsiteY5" fmla="*/ 665018 h 3390697"/>
              <a:gd name="connsiteX6" fmla="*/ 590204 w 1338349"/>
              <a:gd name="connsiteY6" fmla="*/ 964277 h 3390697"/>
              <a:gd name="connsiteX7" fmla="*/ 689956 w 1338349"/>
              <a:gd name="connsiteY7" fmla="*/ 1205346 h 3390697"/>
              <a:gd name="connsiteX8" fmla="*/ 640080 w 1338349"/>
              <a:gd name="connsiteY8" fmla="*/ 1546168 h 3390697"/>
              <a:gd name="connsiteX9" fmla="*/ 581891 w 1338349"/>
              <a:gd name="connsiteY9" fmla="*/ 1862051 h 3390697"/>
              <a:gd name="connsiteX10" fmla="*/ 548640 w 1338349"/>
              <a:gd name="connsiteY10" fmla="*/ 2061557 h 3390697"/>
              <a:gd name="connsiteX11" fmla="*/ 540327 w 1338349"/>
              <a:gd name="connsiteY11" fmla="*/ 2161309 h 3390697"/>
              <a:gd name="connsiteX12" fmla="*/ 540327 w 1338349"/>
              <a:gd name="connsiteY12" fmla="*/ 2227811 h 3390697"/>
              <a:gd name="connsiteX13" fmla="*/ 490451 w 1338349"/>
              <a:gd name="connsiteY13" fmla="*/ 2369128 h 3390697"/>
              <a:gd name="connsiteX14" fmla="*/ 432262 w 1338349"/>
              <a:gd name="connsiteY14" fmla="*/ 2485506 h 3390697"/>
              <a:gd name="connsiteX15" fmla="*/ 423949 w 1338349"/>
              <a:gd name="connsiteY15" fmla="*/ 2510444 h 3390697"/>
              <a:gd name="connsiteX16" fmla="*/ 382385 w 1338349"/>
              <a:gd name="connsiteY16" fmla="*/ 2601884 h 3390697"/>
              <a:gd name="connsiteX17" fmla="*/ 340822 w 1338349"/>
              <a:gd name="connsiteY17" fmla="*/ 2660073 h 3390697"/>
              <a:gd name="connsiteX18" fmla="*/ 299258 w 1338349"/>
              <a:gd name="connsiteY18" fmla="*/ 2718262 h 3390697"/>
              <a:gd name="connsiteX19" fmla="*/ 266007 w 1338349"/>
              <a:gd name="connsiteY19" fmla="*/ 2784764 h 3390697"/>
              <a:gd name="connsiteX20" fmla="*/ 216131 w 1338349"/>
              <a:gd name="connsiteY20" fmla="*/ 2926080 h 3390697"/>
              <a:gd name="connsiteX21" fmla="*/ 174567 w 1338349"/>
              <a:gd name="connsiteY21" fmla="*/ 2992582 h 3390697"/>
              <a:gd name="connsiteX22" fmla="*/ 174567 w 1338349"/>
              <a:gd name="connsiteY22" fmla="*/ 3183775 h 3390697"/>
              <a:gd name="connsiteX23" fmla="*/ 232756 w 1338349"/>
              <a:gd name="connsiteY23" fmla="*/ 3316778 h 3390697"/>
              <a:gd name="connsiteX24" fmla="*/ 307571 w 1338349"/>
              <a:gd name="connsiteY24" fmla="*/ 3374968 h 3390697"/>
              <a:gd name="connsiteX25" fmla="*/ 473825 w 1338349"/>
              <a:gd name="connsiteY25" fmla="*/ 3366655 h 3390697"/>
              <a:gd name="connsiteX26" fmla="*/ 565265 w 1338349"/>
              <a:gd name="connsiteY26" fmla="*/ 3333404 h 3390697"/>
              <a:gd name="connsiteX27" fmla="*/ 673331 w 1338349"/>
              <a:gd name="connsiteY27" fmla="*/ 3308466 h 3390697"/>
              <a:gd name="connsiteX28" fmla="*/ 756458 w 1338349"/>
              <a:gd name="connsiteY28" fmla="*/ 3266902 h 3390697"/>
              <a:gd name="connsiteX29" fmla="*/ 872836 w 1338349"/>
              <a:gd name="connsiteY29" fmla="*/ 3183775 h 3390697"/>
              <a:gd name="connsiteX30" fmla="*/ 980902 w 1338349"/>
              <a:gd name="connsiteY30" fmla="*/ 3084022 h 3390697"/>
              <a:gd name="connsiteX31" fmla="*/ 1039091 w 1338349"/>
              <a:gd name="connsiteY31" fmla="*/ 3025833 h 3390697"/>
              <a:gd name="connsiteX32" fmla="*/ 1055716 w 1338349"/>
              <a:gd name="connsiteY32" fmla="*/ 2984269 h 3390697"/>
              <a:gd name="connsiteX33" fmla="*/ 1097280 w 1338349"/>
              <a:gd name="connsiteY33" fmla="*/ 2876204 h 3390697"/>
              <a:gd name="connsiteX34" fmla="*/ 1113905 w 1338349"/>
              <a:gd name="connsiteY34" fmla="*/ 2809702 h 3390697"/>
              <a:gd name="connsiteX35" fmla="*/ 1130531 w 1338349"/>
              <a:gd name="connsiteY35" fmla="*/ 2676698 h 3390697"/>
              <a:gd name="connsiteX36" fmla="*/ 1138844 w 1338349"/>
              <a:gd name="connsiteY36" fmla="*/ 2560320 h 3390697"/>
              <a:gd name="connsiteX37" fmla="*/ 1155469 w 1338349"/>
              <a:gd name="connsiteY37" fmla="*/ 2402378 h 3390697"/>
              <a:gd name="connsiteX38" fmla="*/ 1155469 w 1338349"/>
              <a:gd name="connsiteY38" fmla="*/ 2302626 h 3390697"/>
              <a:gd name="connsiteX39" fmla="*/ 1155469 w 1338349"/>
              <a:gd name="connsiteY39" fmla="*/ 2161309 h 3390697"/>
              <a:gd name="connsiteX40" fmla="*/ 1155469 w 1338349"/>
              <a:gd name="connsiteY40" fmla="*/ 2019993 h 3390697"/>
              <a:gd name="connsiteX41" fmla="*/ 1172094 w 1338349"/>
              <a:gd name="connsiteY41" fmla="*/ 1878677 h 3390697"/>
              <a:gd name="connsiteX42" fmla="*/ 1188720 w 1338349"/>
              <a:gd name="connsiteY42" fmla="*/ 1787237 h 3390697"/>
              <a:gd name="connsiteX43" fmla="*/ 1246909 w 1338349"/>
              <a:gd name="connsiteY43" fmla="*/ 1654233 h 3390697"/>
              <a:gd name="connsiteX44" fmla="*/ 1263534 w 1338349"/>
              <a:gd name="connsiteY44" fmla="*/ 1596044 h 3390697"/>
              <a:gd name="connsiteX45" fmla="*/ 1313411 w 1338349"/>
              <a:gd name="connsiteY45" fmla="*/ 1521229 h 3390697"/>
              <a:gd name="connsiteX46" fmla="*/ 1321724 w 1338349"/>
              <a:gd name="connsiteY46" fmla="*/ 1438102 h 3390697"/>
              <a:gd name="connsiteX47" fmla="*/ 1338349 w 1338349"/>
              <a:gd name="connsiteY47" fmla="*/ 1313411 h 3390697"/>
              <a:gd name="connsiteX48" fmla="*/ 1338349 w 1338349"/>
              <a:gd name="connsiteY48" fmla="*/ 1238597 h 3390697"/>
              <a:gd name="connsiteX49" fmla="*/ 1305098 w 1338349"/>
              <a:gd name="connsiteY49" fmla="*/ 1155469 h 3390697"/>
              <a:gd name="connsiteX50" fmla="*/ 1188720 w 1338349"/>
              <a:gd name="connsiteY50" fmla="*/ 1022466 h 3390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338349" h="3390697">
                <a:moveTo>
                  <a:pt x="1188720" y="1022466"/>
                </a:moveTo>
                <a:lnTo>
                  <a:pt x="407324" y="49877"/>
                </a:lnTo>
                <a:lnTo>
                  <a:pt x="191193" y="0"/>
                </a:lnTo>
                <a:lnTo>
                  <a:pt x="0" y="91440"/>
                </a:lnTo>
                <a:lnTo>
                  <a:pt x="24938" y="465513"/>
                </a:lnTo>
                <a:lnTo>
                  <a:pt x="332509" y="665018"/>
                </a:lnTo>
                <a:lnTo>
                  <a:pt x="590204" y="964277"/>
                </a:lnTo>
                <a:lnTo>
                  <a:pt x="689956" y="1205346"/>
                </a:lnTo>
                <a:lnTo>
                  <a:pt x="640080" y="1546168"/>
                </a:lnTo>
                <a:lnTo>
                  <a:pt x="581891" y="1862051"/>
                </a:lnTo>
                <a:lnTo>
                  <a:pt x="548640" y="2061557"/>
                </a:lnTo>
                <a:cubicBezTo>
                  <a:pt x="539776" y="2150198"/>
                  <a:pt x="540327" y="2116837"/>
                  <a:pt x="540327" y="2161309"/>
                </a:cubicBezTo>
                <a:lnTo>
                  <a:pt x="540327" y="2227811"/>
                </a:lnTo>
                <a:lnTo>
                  <a:pt x="490451" y="2369128"/>
                </a:lnTo>
                <a:cubicBezTo>
                  <a:pt x="427799" y="2467581"/>
                  <a:pt x="432262" y="2424440"/>
                  <a:pt x="432262" y="2485506"/>
                </a:cubicBezTo>
                <a:lnTo>
                  <a:pt x="423949" y="2510444"/>
                </a:lnTo>
                <a:cubicBezTo>
                  <a:pt x="386779" y="2584783"/>
                  <a:pt x="398536" y="2553434"/>
                  <a:pt x="382385" y="2601884"/>
                </a:cubicBezTo>
                <a:lnTo>
                  <a:pt x="340822" y="2660073"/>
                </a:lnTo>
                <a:cubicBezTo>
                  <a:pt x="326967" y="2679469"/>
                  <a:pt x="311751" y="2697962"/>
                  <a:pt x="299258" y="2718262"/>
                </a:cubicBezTo>
                <a:lnTo>
                  <a:pt x="266007" y="2784764"/>
                </a:lnTo>
                <a:lnTo>
                  <a:pt x="216131" y="2926080"/>
                </a:lnTo>
                <a:lnTo>
                  <a:pt x="174567" y="2992582"/>
                </a:lnTo>
                <a:lnTo>
                  <a:pt x="174567" y="3183775"/>
                </a:lnTo>
                <a:cubicBezTo>
                  <a:pt x="196364" y="3281857"/>
                  <a:pt x="176345" y="3237801"/>
                  <a:pt x="232756" y="3316778"/>
                </a:cubicBezTo>
                <a:lnTo>
                  <a:pt x="307571" y="3374968"/>
                </a:lnTo>
                <a:cubicBezTo>
                  <a:pt x="458860" y="3383867"/>
                  <a:pt x="409625" y="3409454"/>
                  <a:pt x="473825" y="3366655"/>
                </a:cubicBezTo>
                <a:lnTo>
                  <a:pt x="565265" y="3333404"/>
                </a:lnTo>
                <a:cubicBezTo>
                  <a:pt x="676069" y="3316357"/>
                  <a:pt x="673331" y="3353224"/>
                  <a:pt x="673331" y="3308466"/>
                </a:cubicBezTo>
                <a:lnTo>
                  <a:pt x="756458" y="3266902"/>
                </a:lnTo>
                <a:lnTo>
                  <a:pt x="872836" y="3183775"/>
                </a:lnTo>
                <a:lnTo>
                  <a:pt x="980902" y="3084022"/>
                </a:lnTo>
                <a:lnTo>
                  <a:pt x="1039091" y="3025833"/>
                </a:lnTo>
                <a:lnTo>
                  <a:pt x="1055716" y="2984269"/>
                </a:lnTo>
                <a:lnTo>
                  <a:pt x="1097280" y="2876204"/>
                </a:lnTo>
                <a:lnTo>
                  <a:pt x="1113905" y="2809702"/>
                </a:lnTo>
                <a:lnTo>
                  <a:pt x="1130531" y="2676698"/>
                </a:lnTo>
                <a:lnTo>
                  <a:pt x="1138844" y="2560320"/>
                </a:lnTo>
                <a:cubicBezTo>
                  <a:pt x="1157428" y="2430227"/>
                  <a:pt x="1155469" y="2483128"/>
                  <a:pt x="1155469" y="2402378"/>
                </a:cubicBezTo>
                <a:lnTo>
                  <a:pt x="1155469" y="2302626"/>
                </a:lnTo>
                <a:lnTo>
                  <a:pt x="1155469" y="2161309"/>
                </a:lnTo>
                <a:lnTo>
                  <a:pt x="1155469" y="2019993"/>
                </a:lnTo>
                <a:cubicBezTo>
                  <a:pt x="1166249" y="1922975"/>
                  <a:pt x="1160670" y="1970076"/>
                  <a:pt x="1172094" y="1878677"/>
                </a:cubicBezTo>
                <a:lnTo>
                  <a:pt x="1188720" y="1787237"/>
                </a:lnTo>
                <a:cubicBezTo>
                  <a:pt x="1235050" y="1676045"/>
                  <a:pt x="1214175" y="1719703"/>
                  <a:pt x="1246909" y="1654233"/>
                </a:cubicBezTo>
                <a:lnTo>
                  <a:pt x="1263534" y="1596044"/>
                </a:lnTo>
                <a:cubicBezTo>
                  <a:pt x="1308699" y="1532813"/>
                  <a:pt x="1294438" y="1559175"/>
                  <a:pt x="1313411" y="1521229"/>
                </a:cubicBezTo>
                <a:lnTo>
                  <a:pt x="1321724" y="1438102"/>
                </a:lnTo>
                <a:lnTo>
                  <a:pt x="1338349" y="1313411"/>
                </a:lnTo>
                <a:lnTo>
                  <a:pt x="1338349" y="1238597"/>
                </a:lnTo>
                <a:lnTo>
                  <a:pt x="1305098" y="1155469"/>
                </a:lnTo>
                <a:lnTo>
                  <a:pt x="1188720" y="1022466"/>
                </a:lnTo>
                <a:close/>
              </a:path>
            </a:pathLst>
          </a:custGeom>
          <a:noFill/>
          <a:ln w="5715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grpSp>
        <p:nvGrpSpPr>
          <p:cNvPr id="35" name="Groupe 34">
            <a:extLst>
              <a:ext uri="{FF2B5EF4-FFF2-40B4-BE49-F238E27FC236}">
                <a16:creationId xmlns="" xmlns:a16="http://schemas.microsoft.com/office/drawing/2014/main" id="{5A164C63-3F4B-4FEC-A68C-BCDD15EB77A2}"/>
              </a:ext>
            </a:extLst>
          </p:cNvPr>
          <p:cNvGrpSpPr/>
          <p:nvPr/>
        </p:nvGrpSpPr>
        <p:grpSpPr>
          <a:xfrm>
            <a:off x="5232398" y="2711450"/>
            <a:ext cx="364378" cy="224537"/>
            <a:chOff x="6976530" y="3615266"/>
            <a:chExt cx="485837" cy="299383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2E65AE2A-1A3D-4538-9E19-7FDA030696FC}"/>
                </a:ext>
              </a:extLst>
            </p:cNvPr>
            <p:cNvSpPr/>
            <p:nvPr/>
          </p:nvSpPr>
          <p:spPr>
            <a:xfrm>
              <a:off x="6976530" y="3615266"/>
              <a:ext cx="485837" cy="2993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riangle isocèle 24">
              <a:extLst>
                <a:ext uri="{FF2B5EF4-FFF2-40B4-BE49-F238E27FC236}">
                  <a16:creationId xmlns="" xmlns:a16="http://schemas.microsoft.com/office/drawing/2014/main" id="{16AE79FE-444E-41AE-A899-61464437CCCE}"/>
                </a:ext>
              </a:extLst>
            </p:cNvPr>
            <p:cNvSpPr/>
            <p:nvPr/>
          </p:nvSpPr>
          <p:spPr>
            <a:xfrm rot="10800000">
              <a:off x="7053909" y="3643274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riangle isocèle 25">
              <a:extLst>
                <a:ext uri="{FF2B5EF4-FFF2-40B4-BE49-F238E27FC236}">
                  <a16:creationId xmlns="" xmlns:a16="http://schemas.microsoft.com/office/drawing/2014/main" id="{15C2C306-AE13-4BF6-AB85-3A9334F9C8B0}"/>
                </a:ext>
              </a:extLst>
            </p:cNvPr>
            <p:cNvSpPr/>
            <p:nvPr/>
          </p:nvSpPr>
          <p:spPr>
            <a:xfrm rot="10800000">
              <a:off x="7258138" y="3643274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="" xmlns:a16="http://schemas.microsoft.com/office/drawing/2014/main" id="{C571C399-6533-4FAA-95B4-266C9E648715}"/>
                </a:ext>
              </a:extLst>
            </p:cNvPr>
            <p:cNvSpPr/>
            <p:nvPr/>
          </p:nvSpPr>
          <p:spPr>
            <a:xfrm rot="5400000">
              <a:off x="6973601" y="3741936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Triangle isocèle 27">
              <a:extLst>
                <a:ext uri="{FF2B5EF4-FFF2-40B4-BE49-F238E27FC236}">
                  <a16:creationId xmlns="" xmlns:a16="http://schemas.microsoft.com/office/drawing/2014/main" id="{BEA8B611-1EAF-4CBD-BCBF-506D984F38CC}"/>
                </a:ext>
              </a:extLst>
            </p:cNvPr>
            <p:cNvSpPr/>
            <p:nvPr/>
          </p:nvSpPr>
          <p:spPr>
            <a:xfrm rot="16200000">
              <a:off x="7351032" y="3741935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riangle isocèle 29">
              <a:extLst>
                <a:ext uri="{FF2B5EF4-FFF2-40B4-BE49-F238E27FC236}">
                  <a16:creationId xmlns="" xmlns:a16="http://schemas.microsoft.com/office/drawing/2014/main" id="{886447AE-3B49-4186-85F8-CE19FE326D40}"/>
                </a:ext>
              </a:extLst>
            </p:cNvPr>
            <p:cNvSpPr/>
            <p:nvPr/>
          </p:nvSpPr>
          <p:spPr>
            <a:xfrm>
              <a:off x="7057252" y="3840773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riangle isocèle 33">
              <a:extLst>
                <a:ext uri="{FF2B5EF4-FFF2-40B4-BE49-F238E27FC236}">
                  <a16:creationId xmlns="" xmlns:a16="http://schemas.microsoft.com/office/drawing/2014/main" id="{2E9E9AA2-C040-400A-A392-83238CB21D09}"/>
                </a:ext>
              </a:extLst>
            </p:cNvPr>
            <p:cNvSpPr/>
            <p:nvPr/>
          </p:nvSpPr>
          <p:spPr>
            <a:xfrm>
              <a:off x="7258137" y="3840773"/>
              <a:ext cx="113729" cy="46042"/>
            </a:xfrm>
            <a:prstGeom prst="triangle">
              <a:avLst/>
            </a:prstGeom>
            <a:solidFill>
              <a:srgbClr val="8CE6E6"/>
            </a:solidFill>
            <a:ln>
              <a:solidFill>
                <a:srgbClr val="8C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080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4" grpId="0" animBg="1"/>
      <p:bldP spid="18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1B59A9C3-4EBC-486F-8663-B31EC81E5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" y="1405230"/>
            <a:ext cx="4969100" cy="35906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22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Éclairage public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CB807930-AD10-47F5-9CFE-FBB379655BFC}"/>
              </a:ext>
            </a:extLst>
          </p:cNvPr>
          <p:cNvSpPr txBox="1"/>
          <p:nvPr/>
        </p:nvSpPr>
        <p:spPr>
          <a:xfrm>
            <a:off x="5704391" y="3248065"/>
            <a:ext cx="3281580" cy="4231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Espace disponible </a:t>
            </a:r>
            <a:r>
              <a:rPr lang="fr-FR" sz="900" dirty="0">
                <a:latin typeface="arial" panose="020B0604020202020204" pitchFamily="34" charset="0"/>
              </a:rPr>
              <a:t>(ce qui n’est pas qualifié au sein de la ZAE)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Foncier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 err="1">
                <a:latin typeface="arial" panose="020B0604020202020204" pitchFamily="34" charset="0"/>
              </a:rPr>
              <a:t>Athélia</a:t>
            </a:r>
            <a:endParaRPr lang="fr-FR" sz="900" dirty="0"/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3F88CEDA-3C2E-4687-A3F3-BD5C92451E29}"/>
              </a:ext>
            </a:extLst>
          </p:cNvPr>
          <p:cNvSpPr/>
          <p:nvPr/>
        </p:nvSpPr>
        <p:spPr>
          <a:xfrm>
            <a:off x="1639685" y="2935987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="" xmlns:a16="http://schemas.microsoft.com/office/drawing/2014/main" id="{54F03059-80E1-4590-99FF-57ABD5D9D159}"/>
              </a:ext>
            </a:extLst>
          </p:cNvPr>
          <p:cNvSpPr/>
          <p:nvPr/>
        </p:nvSpPr>
        <p:spPr>
          <a:xfrm>
            <a:off x="1922318" y="3565176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="" xmlns:a16="http://schemas.microsoft.com/office/drawing/2014/main" id="{FE10EBF3-E274-4FCF-8929-A5BEC21C8DED}"/>
              </a:ext>
            </a:extLst>
          </p:cNvPr>
          <p:cNvSpPr/>
          <p:nvPr/>
        </p:nvSpPr>
        <p:spPr>
          <a:xfrm>
            <a:off x="1427710" y="2256239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092D2030-5605-4BD8-884F-5F6AB1271F3A}"/>
              </a:ext>
            </a:extLst>
          </p:cNvPr>
          <p:cNvSpPr/>
          <p:nvPr/>
        </p:nvSpPr>
        <p:spPr>
          <a:xfrm>
            <a:off x="2140524" y="4234252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8" name="Forme libre : forme 7">
            <a:extLst>
              <a:ext uri="{FF2B5EF4-FFF2-40B4-BE49-F238E27FC236}">
                <a16:creationId xmlns="" xmlns:a16="http://schemas.microsoft.com/office/drawing/2014/main" id="{87F36B7D-8AEB-4E2E-9FF2-89CCAE653E98}"/>
              </a:ext>
            </a:extLst>
          </p:cNvPr>
          <p:cNvSpPr/>
          <p:nvPr/>
        </p:nvSpPr>
        <p:spPr>
          <a:xfrm>
            <a:off x="1739439" y="1914005"/>
            <a:ext cx="2269375" cy="2655917"/>
          </a:xfrm>
          <a:custGeom>
            <a:avLst/>
            <a:gdLst>
              <a:gd name="connsiteX0" fmla="*/ 2394065 w 3025833"/>
              <a:gd name="connsiteY0" fmla="*/ 24938 h 3541222"/>
              <a:gd name="connsiteX1" fmla="*/ 457200 w 3025833"/>
              <a:gd name="connsiteY1" fmla="*/ 0 h 3541222"/>
              <a:gd name="connsiteX2" fmla="*/ 0 w 3025833"/>
              <a:gd name="connsiteY2" fmla="*/ 274320 h 3541222"/>
              <a:gd name="connsiteX3" fmla="*/ 141316 w 3025833"/>
              <a:gd name="connsiteY3" fmla="*/ 1238597 h 3541222"/>
              <a:gd name="connsiteX4" fmla="*/ 648393 w 3025833"/>
              <a:gd name="connsiteY4" fmla="*/ 2344189 h 3541222"/>
              <a:gd name="connsiteX5" fmla="*/ 1130531 w 3025833"/>
              <a:gd name="connsiteY5" fmla="*/ 3516284 h 3541222"/>
              <a:gd name="connsiteX6" fmla="*/ 2377440 w 3025833"/>
              <a:gd name="connsiteY6" fmla="*/ 3541222 h 3541222"/>
              <a:gd name="connsiteX7" fmla="*/ 2901142 w 3025833"/>
              <a:gd name="connsiteY7" fmla="*/ 2734888 h 3541222"/>
              <a:gd name="connsiteX8" fmla="*/ 3025833 w 3025833"/>
              <a:gd name="connsiteY8" fmla="*/ 681644 h 3541222"/>
              <a:gd name="connsiteX9" fmla="*/ 2394065 w 3025833"/>
              <a:gd name="connsiteY9" fmla="*/ 24938 h 354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5833" h="3541222">
                <a:moveTo>
                  <a:pt x="2394065" y="24938"/>
                </a:moveTo>
                <a:lnTo>
                  <a:pt x="457200" y="0"/>
                </a:lnTo>
                <a:lnTo>
                  <a:pt x="0" y="274320"/>
                </a:lnTo>
                <a:lnTo>
                  <a:pt x="141316" y="1238597"/>
                </a:lnTo>
                <a:lnTo>
                  <a:pt x="648393" y="2344189"/>
                </a:lnTo>
                <a:lnTo>
                  <a:pt x="1130531" y="3516284"/>
                </a:lnTo>
                <a:lnTo>
                  <a:pt x="2377440" y="3541222"/>
                </a:lnTo>
                <a:lnTo>
                  <a:pt x="2901142" y="2734888"/>
                </a:lnTo>
                <a:lnTo>
                  <a:pt x="3025833" y="681644"/>
                </a:lnTo>
                <a:lnTo>
                  <a:pt x="2394065" y="24938"/>
                </a:lnTo>
                <a:close/>
              </a:path>
            </a:pathLst>
          </a:cu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="" xmlns:a16="http://schemas.microsoft.com/office/drawing/2014/main" id="{B016F625-2470-4D3D-BC10-CD8DE91278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81" y="2675378"/>
            <a:ext cx="265988" cy="29667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770F8827-F51E-4A99-8716-0F3AA6FD34D8}"/>
              </a:ext>
            </a:extLst>
          </p:cNvPr>
          <p:cNvSpPr/>
          <p:nvPr/>
        </p:nvSpPr>
        <p:spPr>
          <a:xfrm>
            <a:off x="5764420" y="3741450"/>
            <a:ext cx="364378" cy="224537"/>
          </a:xfrm>
          <a:prstGeom prst="rect">
            <a:avLst/>
          </a:prstGeom>
          <a:solidFill>
            <a:srgbClr val="CABCD4"/>
          </a:solidFill>
          <a:ln w="19050">
            <a:solidFill>
              <a:srgbClr val="D6A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36F1FC33-E5D0-4E45-B7A5-FFC3105DE97E}"/>
              </a:ext>
            </a:extLst>
          </p:cNvPr>
          <p:cNvSpPr/>
          <p:nvPr/>
        </p:nvSpPr>
        <p:spPr>
          <a:xfrm>
            <a:off x="5231411" y="3325263"/>
            <a:ext cx="364378" cy="224537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C796E9E9-3BA4-4757-99C0-CA7CB33B8CB1}"/>
              </a:ext>
            </a:extLst>
          </p:cNvPr>
          <p:cNvSpPr txBox="1"/>
          <p:nvPr/>
        </p:nvSpPr>
        <p:spPr>
          <a:xfrm>
            <a:off x="6219361" y="3715982"/>
            <a:ext cx="3281580" cy="25391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1200" dirty="0">
                <a:latin typeface="arial" panose="020B0604020202020204" pitchFamily="34" charset="0"/>
              </a:rPr>
              <a:t>Ici au sein de la Zone Industrielle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02250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3" grpId="0" animBg="1"/>
      <p:bldP spid="20" grpId="0" animBg="1"/>
      <p:bldP spid="21" grpId="0" animBg="1"/>
      <p:bldP spid="22" grpId="0" animBg="1"/>
      <p:bldP spid="8" grpId="0" animBg="1"/>
      <p:bldP spid="28" grpId="0" animBg="1"/>
      <p:bldP spid="29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116486EE-D9F3-4A1D-9975-A4FC8D227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2" y="1405076"/>
            <a:ext cx="4966035" cy="358470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>
            <a:normAutofit fontScale="70000" lnSpcReduction="20000"/>
          </a:bodyPr>
          <a:lstStyle/>
          <a:p>
            <a:fld id="{1D177520-E413-45E4-9DB8-BA0B3F78C197}" type="slidenum">
              <a:rPr lang="fr-FR" smtClean="0"/>
              <a:t>23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Sens de circulation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Mobilité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Les Paluds</a:t>
            </a:r>
            <a:endParaRPr lang="fr-FR" sz="900" dirty="0"/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3F88CEDA-3C2E-4687-A3F3-BD5C92451E29}"/>
              </a:ext>
            </a:extLst>
          </p:cNvPr>
          <p:cNvSpPr/>
          <p:nvPr/>
        </p:nvSpPr>
        <p:spPr>
          <a:xfrm>
            <a:off x="1751439" y="2935987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="" xmlns:a16="http://schemas.microsoft.com/office/drawing/2014/main" id="{FE10EBF3-E274-4FCF-8929-A5BEC21C8DED}"/>
              </a:ext>
            </a:extLst>
          </p:cNvPr>
          <p:cNvSpPr/>
          <p:nvPr/>
        </p:nvSpPr>
        <p:spPr>
          <a:xfrm>
            <a:off x="2694535" y="2408639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092D2030-5605-4BD8-884F-5F6AB1271F3A}"/>
              </a:ext>
            </a:extLst>
          </p:cNvPr>
          <p:cNvSpPr/>
          <p:nvPr/>
        </p:nvSpPr>
        <p:spPr>
          <a:xfrm>
            <a:off x="2159573" y="4285040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1AA4BAF3-9725-4B51-8F34-413F2EDE5C2F}"/>
              </a:ext>
            </a:extLst>
          </p:cNvPr>
          <p:cNvSpPr txBox="1"/>
          <p:nvPr/>
        </p:nvSpPr>
        <p:spPr>
          <a:xfrm>
            <a:off x="5697847" y="3262556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Transports en commun </a:t>
            </a:r>
            <a:r>
              <a:rPr lang="fr-FR" sz="900" dirty="0">
                <a:latin typeface="arial" panose="020B0604020202020204" pitchFamily="34" charset="0"/>
              </a:rPr>
              <a:t>(arrêts, lignes)</a:t>
            </a:r>
            <a:endParaRPr lang="fr-FR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="" xmlns:a16="http://schemas.microsoft.com/office/drawing/2014/main" id="{5AEC062A-5705-418D-9C63-7FB5542D6DC2}"/>
              </a:ext>
            </a:extLst>
          </p:cNvPr>
          <p:cNvCxnSpPr>
            <a:cxnSpLocks/>
          </p:cNvCxnSpPr>
          <p:nvPr/>
        </p:nvCxnSpPr>
        <p:spPr>
          <a:xfrm>
            <a:off x="5232398" y="2798318"/>
            <a:ext cx="36437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45440EBA-E4AC-48F0-ABDC-60E2F9E10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42" y="3143736"/>
            <a:ext cx="471488" cy="500063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="" xmlns:a16="http://schemas.microsoft.com/office/drawing/2014/main" id="{3B174D1E-759D-43DF-94E3-02B32AD90499}"/>
              </a:ext>
            </a:extLst>
          </p:cNvPr>
          <p:cNvSpPr/>
          <p:nvPr/>
        </p:nvSpPr>
        <p:spPr>
          <a:xfrm>
            <a:off x="2231163" y="2949705"/>
            <a:ext cx="15586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="" xmlns:a16="http://schemas.microsoft.com/office/drawing/2014/main" id="{16D7ECB6-D1DD-47FA-9DDA-2C8CB79B043E}"/>
              </a:ext>
            </a:extLst>
          </p:cNvPr>
          <p:cNvSpPr/>
          <p:nvPr/>
        </p:nvSpPr>
        <p:spPr>
          <a:xfrm>
            <a:off x="4409901" y="2968410"/>
            <a:ext cx="421871" cy="181562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60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21" grpId="0" animBg="1"/>
      <p:bldP spid="22" grpId="0" animBg="1"/>
      <p:bldP spid="24" grpId="0"/>
      <p:bldP spid="31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3B63A176-0195-4FF5-8153-033701FCC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2" y="1404922"/>
            <a:ext cx="4966035" cy="35942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24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Signalétique routière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Mobilité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Carros</a:t>
            </a:r>
            <a:endParaRPr lang="fr-FR" sz="900" dirty="0"/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3F88CEDA-3C2E-4687-A3F3-BD5C92451E29}"/>
              </a:ext>
            </a:extLst>
          </p:cNvPr>
          <p:cNvSpPr/>
          <p:nvPr/>
        </p:nvSpPr>
        <p:spPr>
          <a:xfrm>
            <a:off x="1192639" y="2845830"/>
            <a:ext cx="255161" cy="311624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092D2030-5605-4BD8-884F-5F6AB1271F3A}"/>
              </a:ext>
            </a:extLst>
          </p:cNvPr>
          <p:cNvSpPr/>
          <p:nvPr/>
        </p:nvSpPr>
        <p:spPr>
          <a:xfrm>
            <a:off x="2724723" y="3819311"/>
            <a:ext cx="285177" cy="30183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1AA4BAF3-9725-4B51-8F34-413F2EDE5C2F}"/>
              </a:ext>
            </a:extLst>
          </p:cNvPr>
          <p:cNvSpPr txBox="1"/>
          <p:nvPr/>
        </p:nvSpPr>
        <p:spPr>
          <a:xfrm>
            <a:off x="5650330" y="3262556"/>
            <a:ext cx="3329097" cy="4231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Mobilité douce </a:t>
            </a:r>
            <a:r>
              <a:rPr lang="fr-FR" sz="900" dirty="0">
                <a:latin typeface="arial" panose="020B0604020202020204" pitchFamily="34" charset="0"/>
              </a:rPr>
              <a:t>(trottoirs, passage piétons, pistes vélos)</a:t>
            </a: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180E77F3-D43D-4291-B94C-19244286B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990" y="2584332"/>
            <a:ext cx="499193" cy="467993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="" xmlns:a16="http://schemas.microsoft.com/office/drawing/2014/main" id="{188889CD-D7B9-462D-A5C5-F985CECBB876}"/>
              </a:ext>
            </a:extLst>
          </p:cNvPr>
          <p:cNvGrpSpPr/>
          <p:nvPr/>
        </p:nvGrpSpPr>
        <p:grpSpPr>
          <a:xfrm>
            <a:off x="5164990" y="3372830"/>
            <a:ext cx="492095" cy="56451"/>
            <a:chOff x="6886653" y="4497107"/>
            <a:chExt cx="656126" cy="75268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8F450288-83C7-4485-88E2-A8B2CAB67B56}"/>
                </a:ext>
              </a:extLst>
            </p:cNvPr>
            <p:cNvSpPr/>
            <p:nvPr/>
          </p:nvSpPr>
          <p:spPr>
            <a:xfrm>
              <a:off x="6913562" y="4511881"/>
              <a:ext cx="98426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0D799291-12BF-4034-97D5-FBE28DBD5EDD}"/>
                </a:ext>
              </a:extLst>
            </p:cNvPr>
            <p:cNvSpPr/>
            <p:nvPr/>
          </p:nvSpPr>
          <p:spPr>
            <a:xfrm>
              <a:off x="7046351" y="4511880"/>
              <a:ext cx="98426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13B0424A-1184-4E09-81BD-C9C2E017A727}"/>
                </a:ext>
              </a:extLst>
            </p:cNvPr>
            <p:cNvSpPr/>
            <p:nvPr/>
          </p:nvSpPr>
          <p:spPr>
            <a:xfrm>
              <a:off x="7182611" y="4511880"/>
              <a:ext cx="98426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="" xmlns:a16="http://schemas.microsoft.com/office/drawing/2014/main" id="{EC4D452B-822F-4E13-9577-F1334A0BC525}"/>
                </a:ext>
              </a:extLst>
            </p:cNvPr>
            <p:cNvSpPr/>
            <p:nvPr/>
          </p:nvSpPr>
          <p:spPr>
            <a:xfrm>
              <a:off x="7313482" y="4511880"/>
              <a:ext cx="98426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925DE9CE-35A9-4DE3-8E33-18C424A60C98}"/>
                </a:ext>
              </a:extLst>
            </p:cNvPr>
            <p:cNvSpPr/>
            <p:nvPr/>
          </p:nvSpPr>
          <p:spPr>
            <a:xfrm>
              <a:off x="7444353" y="4511879"/>
              <a:ext cx="98426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4E303F5D-5908-41C6-8A6C-FC0DBE68BB32}"/>
                </a:ext>
              </a:extLst>
            </p:cNvPr>
            <p:cNvSpPr/>
            <p:nvPr/>
          </p:nvSpPr>
          <p:spPr>
            <a:xfrm>
              <a:off x="6886653" y="4497107"/>
              <a:ext cx="656126" cy="75268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F8AD3335-A1C2-41CE-93AD-26D284AD6986}"/>
              </a:ext>
            </a:extLst>
          </p:cNvPr>
          <p:cNvSpPr/>
          <p:nvPr/>
        </p:nvSpPr>
        <p:spPr>
          <a:xfrm rot="20748344">
            <a:off x="167611" y="3617649"/>
            <a:ext cx="1623758" cy="148036"/>
          </a:xfrm>
          <a:prstGeom prst="rect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51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22" grpId="0" animBg="1"/>
      <p:bldP spid="24" grpId="0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="" xmlns:a16="http://schemas.microsoft.com/office/drawing/2014/main" id="{A3931A36-A6EE-4FF0-BEBB-1E43BCFAF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0" y="1404032"/>
            <a:ext cx="4945817" cy="35674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25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C402B668-A0BE-4087-814F-C5F9707FF0DB}"/>
              </a:ext>
            </a:extLst>
          </p:cNvPr>
          <p:cNvSpPr txBox="1"/>
          <p:nvPr/>
        </p:nvSpPr>
        <p:spPr>
          <a:xfrm>
            <a:off x="5697847" y="2658988"/>
            <a:ext cx="3281580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Parkings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Mobilité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Toulon</a:t>
            </a:r>
            <a:endParaRPr lang="fr-FR" sz="900" dirty="0"/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3F88CEDA-3C2E-4687-A3F3-BD5C92451E29}"/>
              </a:ext>
            </a:extLst>
          </p:cNvPr>
          <p:cNvSpPr/>
          <p:nvPr/>
        </p:nvSpPr>
        <p:spPr>
          <a:xfrm>
            <a:off x="2151136" y="3615853"/>
            <a:ext cx="218471" cy="266816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092D2030-5605-4BD8-884F-5F6AB1271F3A}"/>
              </a:ext>
            </a:extLst>
          </p:cNvPr>
          <p:cNvSpPr/>
          <p:nvPr/>
        </p:nvSpPr>
        <p:spPr>
          <a:xfrm>
            <a:off x="3646105" y="2715110"/>
            <a:ext cx="285177" cy="30183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1AA4BAF3-9725-4B51-8F34-413F2EDE5C2F}"/>
              </a:ext>
            </a:extLst>
          </p:cNvPr>
          <p:cNvSpPr txBox="1"/>
          <p:nvPr/>
        </p:nvSpPr>
        <p:spPr>
          <a:xfrm>
            <a:off x="5650330" y="3262556"/>
            <a:ext cx="3329097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Places de parking PMR</a:t>
            </a: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9CB0B50E-5EC4-4CDD-B7A0-BE220448276A}"/>
              </a:ext>
            </a:extLst>
          </p:cNvPr>
          <p:cNvGrpSpPr/>
          <p:nvPr/>
        </p:nvGrpSpPr>
        <p:grpSpPr>
          <a:xfrm>
            <a:off x="5255797" y="2687230"/>
            <a:ext cx="364378" cy="224537"/>
            <a:chOff x="6976530" y="4419210"/>
            <a:chExt cx="485837" cy="299383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FD1ADF84-E3A0-4C9E-AC6A-2DD7B8539A89}"/>
                </a:ext>
              </a:extLst>
            </p:cNvPr>
            <p:cNvSpPr/>
            <p:nvPr/>
          </p:nvSpPr>
          <p:spPr>
            <a:xfrm>
              <a:off x="6976530" y="4419210"/>
              <a:ext cx="485837" cy="299383"/>
            </a:xfrm>
            <a:prstGeom prst="rect">
              <a:avLst/>
            </a:prstGeom>
            <a:solidFill>
              <a:srgbClr val="BCBCBC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1" name="Image 30">
              <a:extLst>
                <a:ext uri="{FF2B5EF4-FFF2-40B4-BE49-F238E27FC236}">
                  <a16:creationId xmlns="" xmlns:a16="http://schemas.microsoft.com/office/drawing/2014/main" id="{6340916D-EF8F-43E2-93FE-8FF844231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1457" y="4456384"/>
              <a:ext cx="231922" cy="225033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84D84235-2318-4D49-9C5E-AA91F6D37A3A}"/>
              </a:ext>
            </a:extLst>
          </p:cNvPr>
          <p:cNvGrpSpPr/>
          <p:nvPr/>
        </p:nvGrpSpPr>
        <p:grpSpPr>
          <a:xfrm>
            <a:off x="5246774" y="3276285"/>
            <a:ext cx="364378" cy="248700"/>
            <a:chOff x="6995698" y="4368380"/>
            <a:chExt cx="485837" cy="331600"/>
          </a:xfrm>
        </p:grpSpPr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27A2F4F9-D771-47B1-B93B-6949191FF3A4}"/>
                </a:ext>
              </a:extLst>
            </p:cNvPr>
            <p:cNvSpPr/>
            <p:nvPr/>
          </p:nvSpPr>
          <p:spPr>
            <a:xfrm>
              <a:off x="6995698" y="4385049"/>
              <a:ext cx="485837" cy="299383"/>
            </a:xfrm>
            <a:prstGeom prst="rect">
              <a:avLst/>
            </a:prstGeom>
            <a:solidFill>
              <a:srgbClr val="BCBCBC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>
              <a:extLst>
                <a:ext uri="{FF2B5EF4-FFF2-40B4-BE49-F238E27FC236}">
                  <a16:creationId xmlns="" xmlns:a16="http://schemas.microsoft.com/office/drawing/2014/main" id="{60986814-D529-4D19-8631-CE023ADF1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5170" y1="68817" x2="56416" y2="69737"/>
                          <a14:foregroundMark x1="48292" y1="63738" x2="50893" y2="65658"/>
                          <a14:foregroundMark x1="46334" y1="51302" x2="46916" y2="50729"/>
                          <a14:foregroundMark x1="43750" y1="53846" x2="45579" y2="52045"/>
                          <a14:foregroundMark x1="55023" y1="69179" x2="54688" y2="72308"/>
                          <a14:foregroundMark x1="57189" y1="48910" x2="56291" y2="57308"/>
                          <a14:foregroundMark x1="49686" y1="61670" x2="55785" y2="49158"/>
                          <a14:foregroundMark x1="48512" y1="64078" x2="49088" y2="62897"/>
                          <a14:foregroundMark x1="47500" y1="66154" x2="47840" y2="65455"/>
                          <a14:foregroundMark x1="45642" y1="69965" x2="47500" y2="66154"/>
                          <a14:foregroundMark x1="43750" y1="73846" x2="44970" y2="71343"/>
                          <a14:foregroundMark x1="60638" y1="80369" x2="71875" y2="80000"/>
                          <a14:foregroundMark x1="50336" y1="80707" x2="51011" y2="80685"/>
                          <a14:foregroundMark x1="46377" y1="80837" x2="48120" y2="80780"/>
                          <a14:foregroundMark x1="25000" y1="81538" x2="33499" y2="81259"/>
                          <a14:backgroundMark x1="48438" y1="84615" x2="48438" y2="84615"/>
                          <a14:backgroundMark x1="48438" y1="84615" x2="32813" y2="80000"/>
                          <a14:backgroundMark x1="48438" y1="86154" x2="59375" y2="80000"/>
                          <a14:backgroundMark x1="48438" y1="80000" x2="53125" y2="73846"/>
                          <a14:backgroundMark x1="60938" y1="30769" x2="64063" y2="47692"/>
                          <a14:backgroundMark x1="42188" y1="66154" x2="42188" y2="66154"/>
                          <a14:backgroundMark x1="40625" y1="81538" x2="45313" y2="81538"/>
                          <a14:backgroundMark x1="51563" y1="83077" x2="57813" y2="81538"/>
                          <a14:backgroundMark x1="56250" y1="78462" x2="60938" y2="80000"/>
                          <a14:backgroundMark x1="53125" y1="81538" x2="51563" y2="81538"/>
                          <a14:backgroundMark x1="57813" y1="78462" x2="56250" y2="78462"/>
                          <a14:backgroundMark x1="53125" y1="75385" x2="53125" y2="72308"/>
                          <a14:backgroundMark x1="53125" y1="75385" x2="53125" y2="70769"/>
                          <a14:backgroundMark x1="53125" y1="70769" x2="54688" y2="661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7397" y="4368380"/>
              <a:ext cx="326499" cy="33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589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22" grpId="0" animBg="1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90D1FB84-B1A8-48C1-8AD6-3D33B69498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91767"/>
            <a:ext cx="5885090" cy="317549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26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836296" y="18935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Économie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806691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Les Paluds</a:t>
            </a:r>
            <a:endParaRPr lang="fr-FR" sz="900" dirty="0"/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B2E834FB-AD3D-4914-9E67-D0C3527B55F8}"/>
              </a:ext>
            </a:extLst>
          </p:cNvPr>
          <p:cNvSpPr txBox="1"/>
          <p:nvPr/>
        </p:nvSpPr>
        <p:spPr>
          <a:xfrm>
            <a:off x="6078881" y="2643173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L</a:t>
            </a:r>
            <a:r>
              <a:rPr lang="fr-FR" b="0" dirty="0">
                <a:effectLst/>
                <a:latin typeface="arial" panose="020B0604020202020204" pitchFamily="34" charset="0"/>
              </a:rPr>
              <a:t>ocalisation des entreprises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8BA73BC4-ECD2-42B4-9185-B5F8F54CA0AD}"/>
              </a:ext>
            </a:extLst>
          </p:cNvPr>
          <p:cNvSpPr txBox="1"/>
          <p:nvPr/>
        </p:nvSpPr>
        <p:spPr>
          <a:xfrm>
            <a:off x="6078881" y="3767892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Nom, coordonnées</a:t>
            </a:r>
            <a:r>
              <a:rPr lang="fr-FR" dirty="0">
                <a:latin typeface="arial" panose="020B0604020202020204" pitchFamily="34" charset="0"/>
              </a:rPr>
              <a:t>, informations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E1058D04-876F-40BC-BA59-F8891D8DCCBF}"/>
              </a:ext>
            </a:extLst>
          </p:cNvPr>
          <p:cNvSpPr txBox="1"/>
          <p:nvPr/>
        </p:nvSpPr>
        <p:spPr>
          <a:xfrm>
            <a:off x="6078881" y="3203450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Secteur d'activités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3DC8F8B4-7341-40D9-BDBF-2B3AF0598363}"/>
              </a:ext>
            </a:extLst>
          </p:cNvPr>
          <p:cNvSpPr/>
          <p:nvPr/>
        </p:nvSpPr>
        <p:spPr>
          <a:xfrm>
            <a:off x="3012054" y="2717800"/>
            <a:ext cx="285177" cy="30183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740EBED-8811-4164-92BF-61D97547383B}"/>
              </a:ext>
            </a:extLst>
          </p:cNvPr>
          <p:cNvSpPr/>
          <p:nvPr/>
        </p:nvSpPr>
        <p:spPr>
          <a:xfrm>
            <a:off x="64751" y="2332024"/>
            <a:ext cx="1617999" cy="330200"/>
          </a:xfrm>
          <a:prstGeom prst="rect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66AA724F-F42E-47CF-88A5-CE1EA9BB38F1}"/>
              </a:ext>
            </a:extLst>
          </p:cNvPr>
          <p:cNvSpPr/>
          <p:nvPr/>
        </p:nvSpPr>
        <p:spPr>
          <a:xfrm>
            <a:off x="64751" y="2920172"/>
            <a:ext cx="1617999" cy="1734379"/>
          </a:xfrm>
          <a:prstGeom prst="rect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15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 animBg="1"/>
      <p:bldP spid="8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958019CB-08EB-4FD7-8B85-74BE7658C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0" y="1403878"/>
            <a:ext cx="4957067" cy="35782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27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Services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Marseille Nord</a:t>
            </a:r>
            <a:endParaRPr lang="fr-FR" sz="900" dirty="0"/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3F88CEDA-3C2E-4687-A3F3-BD5C92451E29}"/>
              </a:ext>
            </a:extLst>
          </p:cNvPr>
          <p:cNvSpPr/>
          <p:nvPr/>
        </p:nvSpPr>
        <p:spPr>
          <a:xfrm>
            <a:off x="3302001" y="4501780"/>
            <a:ext cx="33775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5607C7E5-900B-49BD-8564-8D84B894E972}"/>
              </a:ext>
            </a:extLst>
          </p:cNvPr>
          <p:cNvSpPr txBox="1"/>
          <p:nvPr/>
        </p:nvSpPr>
        <p:spPr>
          <a:xfrm>
            <a:off x="5697905" y="2645661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Restauration, commerces, hôtels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8CD5C80B-14F2-48C2-BF3C-9865ED209AD6}"/>
              </a:ext>
            </a:extLst>
          </p:cNvPr>
          <p:cNvSpPr txBox="1"/>
          <p:nvPr/>
        </p:nvSpPr>
        <p:spPr>
          <a:xfrm>
            <a:off x="5697905" y="3269440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Banque et distributeur de billets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52AD368F-087F-4C59-9FCF-5E0375A07036}"/>
              </a:ext>
            </a:extLst>
          </p:cNvPr>
          <p:cNvSpPr/>
          <p:nvPr/>
        </p:nvSpPr>
        <p:spPr>
          <a:xfrm>
            <a:off x="2203450" y="2162496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8" name="Ellipse 27">
            <a:extLst>
              <a:ext uri="{FF2B5EF4-FFF2-40B4-BE49-F238E27FC236}">
                <a16:creationId xmlns="" xmlns:a16="http://schemas.microsoft.com/office/drawing/2014/main" id="{04880DF8-1743-43AD-B764-EAC060F1E75F}"/>
              </a:ext>
            </a:extLst>
          </p:cNvPr>
          <p:cNvSpPr/>
          <p:nvPr/>
        </p:nvSpPr>
        <p:spPr>
          <a:xfrm>
            <a:off x="3260215" y="4012715"/>
            <a:ext cx="600584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26E171D2-7FFC-4942-904A-057BB49E5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11" y="3250502"/>
            <a:ext cx="464344" cy="3429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7995A03E-84B9-49A1-9608-38EDFEA798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700" y="2598825"/>
            <a:ext cx="359266" cy="37067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="" xmlns:a16="http://schemas.microsoft.com/office/drawing/2014/main" id="{2B932547-6FAE-49DC-A07E-346799D4ADA6}"/>
              </a:ext>
            </a:extLst>
          </p:cNvPr>
          <p:cNvSpPr txBox="1"/>
          <p:nvPr/>
        </p:nvSpPr>
        <p:spPr>
          <a:xfrm>
            <a:off x="5697905" y="3846901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Établissement de soins de santé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="" xmlns:a16="http://schemas.microsoft.com/office/drawing/2014/main" id="{2324F9A0-C4AA-401A-9B9C-1FE71AB95C07}"/>
              </a:ext>
            </a:extLst>
          </p:cNvPr>
          <p:cNvSpPr/>
          <p:nvPr/>
        </p:nvSpPr>
        <p:spPr>
          <a:xfrm>
            <a:off x="967865" y="3546439"/>
            <a:ext cx="327536" cy="300462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3DAA2A97-ED3F-4A79-BDC8-7BBB3AD8A5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700" y="3777499"/>
            <a:ext cx="415802" cy="41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/>
      <p:bldP spid="26" grpId="0"/>
      <p:bldP spid="27" grpId="0" animBg="1"/>
      <p:bldP spid="28" grpId="0" animBg="1"/>
      <p:bldP spid="32" grpId="0"/>
      <p:bldP spid="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519BC9C2-A752-45A0-AE8F-53E4DFB9D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9" y="1403725"/>
            <a:ext cx="4965929" cy="357441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28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Open Street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Services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 err="1">
                <a:latin typeface="arial" panose="020B0604020202020204" pitchFamily="34" charset="0"/>
              </a:rPr>
              <a:t>Athélia</a:t>
            </a:r>
            <a:endParaRPr lang="fr-FR" sz="900" dirty="0"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5607C7E5-900B-49BD-8564-8D84B894E972}"/>
              </a:ext>
            </a:extLst>
          </p:cNvPr>
          <p:cNvSpPr txBox="1"/>
          <p:nvPr/>
        </p:nvSpPr>
        <p:spPr>
          <a:xfrm>
            <a:off x="5697905" y="2645661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Garde d’enfants et crèches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8CD5C80B-14F2-48C2-BF3C-9865ED209AD6}"/>
              </a:ext>
            </a:extLst>
          </p:cNvPr>
          <p:cNvSpPr txBox="1"/>
          <p:nvPr/>
        </p:nvSpPr>
        <p:spPr>
          <a:xfrm>
            <a:off x="5697905" y="3269440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Borne incendie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52AD368F-087F-4C59-9FCF-5E0375A07036}"/>
              </a:ext>
            </a:extLst>
          </p:cNvPr>
          <p:cNvSpPr/>
          <p:nvPr/>
        </p:nvSpPr>
        <p:spPr>
          <a:xfrm>
            <a:off x="2024028" y="2081694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BDE9F7AF-E145-4FFD-A812-94703887F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795" y="2607764"/>
            <a:ext cx="352793" cy="352793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8B928E3A-3CC7-4110-9044-441A08ED4FBF}"/>
              </a:ext>
            </a:extLst>
          </p:cNvPr>
          <p:cNvSpPr/>
          <p:nvPr/>
        </p:nvSpPr>
        <p:spPr>
          <a:xfrm>
            <a:off x="3951082" y="3133927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7BB24B74-C0EF-41D7-BCD2-BA88A7A23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195" y="3226565"/>
            <a:ext cx="358393" cy="35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5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6FC67C5D-072F-4D54-97BE-138EA97FE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9" y="1403570"/>
            <a:ext cx="4939129" cy="357441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29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Services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Toulon Ouest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5607C7E5-900B-49BD-8564-8D84B894E972}"/>
              </a:ext>
            </a:extLst>
          </p:cNvPr>
          <p:cNvSpPr txBox="1"/>
          <p:nvPr/>
        </p:nvSpPr>
        <p:spPr>
          <a:xfrm>
            <a:off x="5697905" y="2645661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Services postaux et centres de tri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8CD5C80B-14F2-48C2-BF3C-9865ED209AD6}"/>
              </a:ext>
            </a:extLst>
          </p:cNvPr>
          <p:cNvSpPr txBox="1"/>
          <p:nvPr/>
        </p:nvSpPr>
        <p:spPr>
          <a:xfrm>
            <a:off x="5697905" y="3269440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Point d’apport volontaire de déchets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52AD368F-087F-4C59-9FCF-5E0375A07036}"/>
              </a:ext>
            </a:extLst>
          </p:cNvPr>
          <p:cNvSpPr/>
          <p:nvPr/>
        </p:nvSpPr>
        <p:spPr>
          <a:xfrm>
            <a:off x="585637" y="2626611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8B928E3A-3CC7-4110-9044-441A08ED4FBF}"/>
              </a:ext>
            </a:extLst>
          </p:cNvPr>
          <p:cNvSpPr/>
          <p:nvPr/>
        </p:nvSpPr>
        <p:spPr>
          <a:xfrm>
            <a:off x="3709782" y="3442564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36D827C0-D034-4681-A450-D10C62371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334" y="2607817"/>
            <a:ext cx="410628" cy="35279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DF88FAD0-D4F5-41D8-935E-50667FD59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62" y="3231543"/>
            <a:ext cx="385459" cy="35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5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FA6C5CD6-F1BA-46B9-9503-1D6660ED7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9" y="1403415"/>
            <a:ext cx="4956977" cy="357441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Microcartographier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les besoins des ZAE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30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294C15A-1F28-40A5-B8BB-8179E602C971}"/>
              </a:ext>
            </a:extLst>
          </p:cNvPr>
          <p:cNvSpPr txBox="1"/>
          <p:nvPr/>
        </p:nvSpPr>
        <p:spPr>
          <a:xfrm>
            <a:off x="5457192" y="1931652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Services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92715CCA-2BAE-4AD4-990D-91BF988A5879}"/>
              </a:ext>
            </a:extLst>
          </p:cNvPr>
          <p:cNvSpPr txBox="1"/>
          <p:nvPr/>
        </p:nvSpPr>
        <p:spPr>
          <a:xfrm>
            <a:off x="182482" y="4978144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Apt Ouest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5607C7E5-900B-49BD-8564-8D84B894E972}"/>
              </a:ext>
            </a:extLst>
          </p:cNvPr>
          <p:cNvSpPr txBox="1"/>
          <p:nvPr/>
        </p:nvSpPr>
        <p:spPr>
          <a:xfrm>
            <a:off x="5697905" y="2645661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Services publics de l’emploi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8CD5C80B-14F2-48C2-BF3C-9865ED209AD6}"/>
              </a:ext>
            </a:extLst>
          </p:cNvPr>
          <p:cNvSpPr txBox="1"/>
          <p:nvPr/>
        </p:nvSpPr>
        <p:spPr>
          <a:xfrm>
            <a:off x="5697905" y="3269440"/>
            <a:ext cx="45858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b="0" dirty="0">
                <a:effectLst/>
                <a:latin typeface="arial" panose="020B0604020202020204" pitchFamily="34" charset="0"/>
              </a:rPr>
              <a:t>Caserne de pompiers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="" xmlns:a16="http://schemas.microsoft.com/office/drawing/2014/main" id="{52AD368F-087F-4C59-9FCF-5E0375A07036}"/>
              </a:ext>
            </a:extLst>
          </p:cNvPr>
          <p:cNvSpPr/>
          <p:nvPr/>
        </p:nvSpPr>
        <p:spPr>
          <a:xfrm>
            <a:off x="3040796" y="3319639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="" xmlns:a16="http://schemas.microsoft.com/office/drawing/2014/main" id="{8B928E3A-3CC7-4110-9044-441A08ED4FBF}"/>
              </a:ext>
            </a:extLst>
          </p:cNvPr>
          <p:cNvSpPr/>
          <p:nvPr/>
        </p:nvSpPr>
        <p:spPr>
          <a:xfrm>
            <a:off x="1109604" y="2667586"/>
            <a:ext cx="190829" cy="207749"/>
          </a:xfrm>
          <a:prstGeom prst="ellipse">
            <a:avLst/>
          </a:prstGeom>
          <a:noFill/>
          <a:ln w="38100">
            <a:solidFill>
              <a:srgbClr val="FCAF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D8069155-3A57-4348-81C6-3C481F6F7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088" y="3242629"/>
            <a:ext cx="391993" cy="3527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33B38C99-483A-4273-87B2-876D0C2656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303" y="2602987"/>
            <a:ext cx="419561" cy="36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9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 animBg="1"/>
      <p:bldP spid="2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31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La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OpenStreetMap</a:t>
            </a:r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(travail de chambre)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sp>
        <p:nvSpPr>
          <p:cNvPr id="18" name="Titre 1">
            <a:extLst>
              <a:ext uri="{FF2B5EF4-FFF2-40B4-BE49-F238E27FC236}">
                <a16:creationId xmlns="" xmlns:a16="http://schemas.microsoft.com/office/drawing/2014/main" id="{4AE5D6ED-BB2F-4AB7-BC3C-BC765739FEB9}"/>
              </a:ext>
            </a:extLst>
          </p:cNvPr>
          <p:cNvSpPr txBox="1">
            <a:spLocks/>
          </p:cNvSpPr>
          <p:nvPr/>
        </p:nvSpPr>
        <p:spPr>
          <a:xfrm>
            <a:off x="796975" y="889320"/>
            <a:ext cx="7886700" cy="46799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Avant – après la </a:t>
            </a:r>
            <a:r>
              <a:rPr lang="fr-FR" sz="1800" b="1" dirty="0" err="1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microcartographie</a:t>
            </a:r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d’une zone</a:t>
            </a:r>
            <a:endParaRPr lang="fr-FR" sz="1800" dirty="0"/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="" xmlns:a16="http://schemas.microsoft.com/office/drawing/2014/main" id="{0D8ABB12-44E7-4450-92E4-C88EC40898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3" r="20457" b="19968"/>
          <a:stretch/>
        </p:blipFill>
        <p:spPr>
          <a:xfrm>
            <a:off x="460326" y="1285962"/>
            <a:ext cx="3619315" cy="3722873"/>
          </a:xfrm>
          <a:prstGeom prst="rect">
            <a:avLst/>
          </a:prstGeom>
        </p:spPr>
      </p:pic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="" xmlns:a16="http://schemas.microsoft.com/office/drawing/2014/main" id="{7A8C11A9-FC60-4C0C-95B0-ADAE91CC7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935" y="1285962"/>
            <a:ext cx="3539136" cy="372287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96FE9FF6-1A33-4EA0-BE24-AB4D8EA8D36D}"/>
              </a:ext>
            </a:extLst>
          </p:cNvPr>
          <p:cNvSpPr txBox="1"/>
          <p:nvPr/>
        </p:nvSpPr>
        <p:spPr>
          <a:xfrm>
            <a:off x="478508" y="4969419"/>
            <a:ext cx="4585854" cy="20774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</a:rPr>
              <a:t>Rousset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EC9ADCE5-8549-4536-9C85-20520751E09A}"/>
              </a:ext>
            </a:extLst>
          </p:cNvPr>
          <p:cNvSpPr txBox="1"/>
          <p:nvPr/>
        </p:nvSpPr>
        <p:spPr>
          <a:xfrm>
            <a:off x="1720000" y="4731836"/>
            <a:ext cx="1222129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Octobre 2020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66DBF3EB-98F8-42F3-9036-2030E6ACD602}"/>
              </a:ext>
            </a:extLst>
          </p:cNvPr>
          <p:cNvSpPr txBox="1"/>
          <p:nvPr/>
        </p:nvSpPr>
        <p:spPr>
          <a:xfrm>
            <a:off x="5985027" y="4747972"/>
            <a:ext cx="1044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/>
              <a:t>Juillet 2021</a:t>
            </a:r>
          </a:p>
        </p:txBody>
      </p:sp>
    </p:spTree>
    <p:extLst>
      <p:ext uri="{BB962C8B-B14F-4D97-AF65-F5344CB8AC3E}">
        <p14:creationId xmlns:p14="http://schemas.microsoft.com/office/powerpoint/2010/main" val="35480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Une prise en main guidée facile 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32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 Prise en main d’OSM, outils de suivi et de numérisation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C09D3301-B1CE-41AF-A9BD-D0EEB6898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6" y="1261748"/>
            <a:ext cx="7024558" cy="377935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DB280C1A-98B6-44D5-BBAB-43D3C47DE628}"/>
              </a:ext>
            </a:extLst>
          </p:cNvPr>
          <p:cNvSpPr txBox="1"/>
          <p:nvPr/>
        </p:nvSpPr>
        <p:spPr>
          <a:xfrm>
            <a:off x="7328234" y="2028943"/>
            <a:ext cx="1506616" cy="71558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rtl="0" fontAlgn="b"/>
            <a:r>
              <a:rPr lang="fr-FR" dirty="0"/>
              <a:t>Tutoriel disponible sur la plateforme</a:t>
            </a:r>
            <a:endParaRPr lang="fr-FR" dirty="0">
              <a:effectLst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073FE21C-3480-4805-AAEB-FE6CB652BC67}"/>
              </a:ext>
            </a:extLst>
          </p:cNvPr>
          <p:cNvSpPr txBox="1"/>
          <p:nvPr/>
        </p:nvSpPr>
        <p:spPr>
          <a:xfrm>
            <a:off x="7252034" y="3089619"/>
            <a:ext cx="1659014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rtl="0" fontAlgn="b"/>
            <a:r>
              <a:rPr lang="fr-FR" dirty="0"/>
              <a:t>Connaissances en SIG</a:t>
            </a:r>
            <a:endParaRPr lang="fr-FR" dirty="0">
              <a:effectLst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="" xmlns:a16="http://schemas.microsoft.com/office/drawing/2014/main" id="{D86115E3-5643-4E82-AD2B-02B1F74A6F02}"/>
              </a:ext>
            </a:extLst>
          </p:cNvPr>
          <p:cNvGrpSpPr/>
          <p:nvPr/>
        </p:nvGrpSpPr>
        <p:grpSpPr>
          <a:xfrm>
            <a:off x="7195896" y="3942544"/>
            <a:ext cx="1934316" cy="523220"/>
            <a:chOff x="9594528" y="5256728"/>
            <a:chExt cx="2579088" cy="697627"/>
          </a:xfrm>
        </p:grpSpPr>
        <p:sp>
          <p:nvSpPr>
            <p:cNvPr id="17" name="ZoneTexte 16">
              <a:extLst>
                <a:ext uri="{FF2B5EF4-FFF2-40B4-BE49-F238E27FC236}">
                  <a16:creationId xmlns="" xmlns:a16="http://schemas.microsoft.com/office/drawing/2014/main" id="{141C48C6-8B94-49EE-A0DE-96022F2B007A}"/>
                </a:ext>
              </a:extLst>
            </p:cNvPr>
            <p:cNvSpPr txBox="1"/>
            <p:nvPr/>
          </p:nvSpPr>
          <p:spPr>
            <a:xfrm>
              <a:off x="9594528" y="5256728"/>
              <a:ext cx="472339" cy="697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"/>
              <a:r>
                <a:rPr lang="fr-FR" dirty="0"/>
                <a:t>1h</a:t>
              </a:r>
              <a:endParaRPr lang="fr-FR" dirty="0">
                <a:effectLst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="" xmlns:a16="http://schemas.microsoft.com/office/drawing/2014/main" id="{120D4510-12FC-49FF-A522-159933269ACA}"/>
                </a:ext>
              </a:extLst>
            </p:cNvPr>
            <p:cNvSpPr txBox="1"/>
            <p:nvPr/>
          </p:nvSpPr>
          <p:spPr>
            <a:xfrm>
              <a:off x="10411491" y="5256728"/>
              <a:ext cx="1762125" cy="697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"/>
              <a:r>
                <a:rPr lang="fr-FR" dirty="0"/>
                <a:t>1 demi-journée</a:t>
              </a:r>
              <a:endParaRPr lang="fr-FR" dirty="0">
                <a:effectLst/>
              </a:endParaRPr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="" xmlns:a16="http://schemas.microsoft.com/office/drawing/2014/main" id="{CF4F068F-D4F6-48D4-A969-63532F93D8C4}"/>
              </a:ext>
            </a:extLst>
          </p:cNvPr>
          <p:cNvCxnSpPr>
            <a:stCxn id="16" idx="2"/>
            <a:endCxn id="18" idx="0"/>
          </p:cNvCxnSpPr>
          <p:nvPr/>
        </p:nvCxnSpPr>
        <p:spPr>
          <a:xfrm flipH="1">
            <a:off x="8081541" y="2744524"/>
            <a:ext cx="1" cy="345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="" xmlns:a16="http://schemas.microsoft.com/office/drawing/2014/main" id="{29B5ECE6-E2ED-4A76-8174-7C2531610B7D}"/>
              </a:ext>
            </a:extLst>
          </p:cNvPr>
          <p:cNvCxnSpPr>
            <a:stCxn id="18" idx="2"/>
            <a:endCxn id="17" idx="0"/>
          </p:cNvCxnSpPr>
          <p:nvPr/>
        </p:nvCxnSpPr>
        <p:spPr>
          <a:xfrm flipH="1">
            <a:off x="7373023" y="3589756"/>
            <a:ext cx="708518" cy="352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="" xmlns:a16="http://schemas.microsoft.com/office/drawing/2014/main" id="{ADBB4391-A272-4ED8-8FF1-4BF5B48D8B73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8081541" y="3589756"/>
            <a:ext cx="677895" cy="352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A415BC55-5912-49FD-839E-974839A8C479}"/>
              </a:ext>
            </a:extLst>
          </p:cNvPr>
          <p:cNvSpPr txBox="1"/>
          <p:nvPr/>
        </p:nvSpPr>
        <p:spPr>
          <a:xfrm rot="19332748">
            <a:off x="7505066" y="3536603"/>
            <a:ext cx="292388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/>
              <a:t>oui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89EE1F84-8544-43E1-92BD-3D609E33FE1C}"/>
              </a:ext>
            </a:extLst>
          </p:cNvPr>
          <p:cNvSpPr txBox="1"/>
          <p:nvPr/>
        </p:nvSpPr>
        <p:spPr>
          <a:xfrm rot="2419829">
            <a:off x="8303986" y="3492162"/>
            <a:ext cx="33086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/>
              <a:t>non</a:t>
            </a:r>
          </a:p>
        </p:txBody>
      </p:sp>
    </p:spTree>
    <p:extLst>
      <p:ext uri="{BB962C8B-B14F-4D97-AF65-F5344CB8AC3E}">
        <p14:creationId xmlns:p14="http://schemas.microsoft.com/office/powerpoint/2010/main" val="13053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5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Des outils de suivi divers et performants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33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 Prise en main d’OSM, outils de suivi et de numérisation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C7672025-589F-477D-A528-5EC963504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16" y="1199293"/>
            <a:ext cx="3309794" cy="395336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="" xmlns:a16="http://schemas.microsoft.com/office/drawing/2014/main" id="{30681B09-E54C-447F-A834-122132E31C5B}"/>
              </a:ext>
            </a:extLst>
          </p:cNvPr>
          <p:cNvGrpSpPr/>
          <p:nvPr/>
        </p:nvGrpSpPr>
        <p:grpSpPr>
          <a:xfrm>
            <a:off x="22109" y="997033"/>
            <a:ext cx="5161695" cy="3435314"/>
            <a:chOff x="29479" y="1329376"/>
            <a:chExt cx="6882260" cy="4580419"/>
          </a:xfrm>
        </p:grpSpPr>
        <p:pic>
          <p:nvPicPr>
            <p:cNvPr id="17" name="Google Shape;189;p35">
              <a:extLst>
                <a:ext uri="{FF2B5EF4-FFF2-40B4-BE49-F238E27FC236}">
                  <a16:creationId xmlns="" xmlns:a16="http://schemas.microsoft.com/office/drawing/2014/main" id="{AF413295-AEC6-437A-9BC8-AC2F35EF183B}"/>
                </a:ext>
              </a:extLst>
            </p:cNvPr>
            <p:cNvPicPr preferRelativeResize="0"/>
            <p:nvPr/>
          </p:nvPicPr>
          <p:blipFill rotWithShape="1">
            <a:blip r:embed="rId6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79" y="2663047"/>
              <a:ext cx="6882260" cy="324674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" name="Groupe 17">
              <a:extLst>
                <a:ext uri="{FF2B5EF4-FFF2-40B4-BE49-F238E27FC236}">
                  <a16:creationId xmlns="" xmlns:a16="http://schemas.microsoft.com/office/drawing/2014/main" id="{A87EC3E1-EF7B-4873-8C78-2457D643F1E7}"/>
                </a:ext>
              </a:extLst>
            </p:cNvPr>
            <p:cNvGrpSpPr/>
            <p:nvPr/>
          </p:nvGrpSpPr>
          <p:grpSpPr>
            <a:xfrm>
              <a:off x="161102" y="1329376"/>
              <a:ext cx="2160325" cy="952500"/>
              <a:chOff x="9634256" y="2122355"/>
              <a:chExt cx="2160325" cy="952500"/>
            </a:xfrm>
          </p:grpSpPr>
          <p:pic>
            <p:nvPicPr>
              <p:cNvPr id="19" name="Picture 2" descr="MapCraft — massively mapping management tool for OpenStreetMap">
                <a:extLst>
                  <a:ext uri="{FF2B5EF4-FFF2-40B4-BE49-F238E27FC236}">
                    <a16:creationId xmlns="" xmlns:a16="http://schemas.microsoft.com/office/drawing/2014/main" id="{D8A3CB63-601B-4EC6-A40C-875804B8D7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34256" y="2122355"/>
                <a:ext cx="1181100" cy="952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ZoneTexte 19">
                <a:extLst>
                  <a:ext uri="{FF2B5EF4-FFF2-40B4-BE49-F238E27FC236}">
                    <a16:creationId xmlns="" xmlns:a16="http://schemas.microsoft.com/office/drawing/2014/main" id="{01FCFD90-4E74-40EF-B748-6F5AB93CEE56}"/>
                  </a:ext>
                </a:extLst>
              </p:cNvPr>
              <p:cNvSpPr txBox="1"/>
              <p:nvPr/>
            </p:nvSpPr>
            <p:spPr>
              <a:xfrm>
                <a:off x="10620756" y="2395467"/>
                <a:ext cx="1173825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/>
                  <a:t>Mapcraft</a:t>
                </a:r>
                <a:endParaRPr lang="fr-FR" dirty="0"/>
              </a:p>
            </p:txBody>
          </p:sp>
        </p:grpSp>
      </p:grpSp>
      <p:grpSp>
        <p:nvGrpSpPr>
          <p:cNvPr id="21" name="Groupe 20">
            <a:extLst>
              <a:ext uri="{FF2B5EF4-FFF2-40B4-BE49-F238E27FC236}">
                <a16:creationId xmlns="" xmlns:a16="http://schemas.microsoft.com/office/drawing/2014/main" id="{9D3F57A9-9CC6-4638-AE12-66E9EB172763}"/>
              </a:ext>
            </a:extLst>
          </p:cNvPr>
          <p:cNvGrpSpPr/>
          <p:nvPr/>
        </p:nvGrpSpPr>
        <p:grpSpPr>
          <a:xfrm>
            <a:off x="7555527" y="886309"/>
            <a:ext cx="1547219" cy="916863"/>
            <a:chOff x="9293575" y="1930870"/>
            <a:chExt cx="2062959" cy="1222484"/>
          </a:xfrm>
        </p:grpSpPr>
        <p:pic>
          <p:nvPicPr>
            <p:cNvPr id="22" name="Picture 2" descr="Fondation OpenStreetMap — Wikipédia">
              <a:extLst>
                <a:ext uri="{FF2B5EF4-FFF2-40B4-BE49-F238E27FC236}">
                  <a16:creationId xmlns="" xmlns:a16="http://schemas.microsoft.com/office/drawing/2014/main" id="{1A371794-844C-4F1C-BA91-D0565BA53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2284" y="1930870"/>
              <a:ext cx="992126" cy="992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>
              <a:extLst>
                <a:ext uri="{FF2B5EF4-FFF2-40B4-BE49-F238E27FC236}">
                  <a16:creationId xmlns="" xmlns:a16="http://schemas.microsoft.com/office/drawing/2014/main" id="{F316AB3D-2DD7-46DA-B6F0-B86A6814C1C2}"/>
                </a:ext>
              </a:extLst>
            </p:cNvPr>
            <p:cNvSpPr txBox="1"/>
            <p:nvPr/>
          </p:nvSpPr>
          <p:spPr>
            <a:xfrm>
              <a:off x="9293575" y="2742985"/>
              <a:ext cx="206295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/>
                <a:t>Open Street </a:t>
              </a:r>
              <a:r>
                <a:rPr lang="fr-FR" dirty="0" err="1"/>
                <a:t>Map</a:t>
              </a:r>
              <a:endParaRPr lang="fr-FR" dirty="0"/>
            </a:p>
          </p:txBody>
        </p:sp>
      </p:grpSp>
      <p:pic>
        <p:nvPicPr>
          <p:cNvPr id="16" name="Google Shape;123;p23">
            <a:extLst>
              <a:ext uri="{FF2B5EF4-FFF2-40B4-BE49-F238E27FC236}">
                <a16:creationId xmlns="" xmlns:a16="http://schemas.microsoft.com/office/drawing/2014/main" id="{BFD41CC2-95AA-4FA8-ADB3-60F50BA13DBB}"/>
              </a:ext>
            </a:extLst>
          </p:cNvPr>
          <p:cNvPicPr preferRelativeResize="0"/>
          <p:nvPr/>
        </p:nvPicPr>
        <p:blipFill>
          <a:blip r:embed="rId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037" y="2084941"/>
            <a:ext cx="4243655" cy="2469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61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L’automatisation de la numérisation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34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/>
              <a:t>5- Prise en main d’OSM, outils de suivi et de numérisation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15" name="Picture 4" descr="Mapillary Community Forum">
            <a:extLst>
              <a:ext uri="{FF2B5EF4-FFF2-40B4-BE49-F238E27FC236}">
                <a16:creationId xmlns="" xmlns:a16="http://schemas.microsoft.com/office/drawing/2014/main" id="{4FC24B05-1464-484F-9283-18E66AED3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61" y="1467050"/>
            <a:ext cx="2181179" cy="54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="" xmlns:a16="http://schemas.microsoft.com/office/drawing/2014/main" id="{4A304A84-E694-4B1D-A445-0283F9DA5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25" y="1532453"/>
            <a:ext cx="6035816" cy="33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0EDDE5F1-8798-4ECF-8864-FF2CE15BE987}"/>
              </a:ext>
            </a:extLst>
          </p:cNvPr>
          <p:cNvSpPr txBox="1"/>
          <p:nvPr/>
        </p:nvSpPr>
        <p:spPr>
          <a:xfrm>
            <a:off x="6541470" y="2883778"/>
            <a:ext cx="2057452" cy="93102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rtl="0" fontAlgn="b"/>
            <a:r>
              <a:rPr lang="fr-FR" dirty="0"/>
              <a:t>Cartographie automatique par reconnaissance d’objets (IA)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247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Des données enrichies pour l’étude de multiples thématiques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35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/>
              <a:t>6- La plus-value de la </a:t>
            </a:r>
            <a:r>
              <a:rPr lang="fr-FR" b="1" dirty="0" err="1"/>
              <a:t>microcartographie</a:t>
            </a:r>
            <a:r>
              <a:rPr lang="fr-FR" b="1" dirty="0"/>
              <a:t> OSM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17" name="Google Shape;162;p30">
            <a:hlinkClick r:id="rId5"/>
            <a:extLst>
              <a:ext uri="{FF2B5EF4-FFF2-40B4-BE49-F238E27FC236}">
                <a16:creationId xmlns="" xmlns:a16="http://schemas.microsoft.com/office/drawing/2014/main" id="{AFC176D0-A720-45BD-8501-0411086C9141}"/>
              </a:ext>
            </a:extLst>
          </p:cNvPr>
          <p:cNvPicPr preferRelativeResize="0"/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547563"/>
            <a:ext cx="5190695" cy="3000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10;p21">
            <a:extLst>
              <a:ext uri="{FF2B5EF4-FFF2-40B4-BE49-F238E27FC236}">
                <a16:creationId xmlns="" xmlns:a16="http://schemas.microsoft.com/office/drawing/2014/main" id="{601351F1-BE03-4A71-971F-F253E33E4485}"/>
              </a:ext>
            </a:extLst>
          </p:cNvPr>
          <p:cNvPicPr preferRelativeResize="0"/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547410"/>
            <a:ext cx="5190695" cy="297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88BEC6AA-5971-403B-994F-1B9F11B117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1" y="1534497"/>
            <a:ext cx="5571638" cy="300055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D73F069C-2CE6-4A02-B096-2849ABAB73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" y="1518812"/>
            <a:ext cx="5641699" cy="300055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1B04224B-17A5-476E-B4E3-26756711C09A}"/>
              </a:ext>
            </a:extLst>
          </p:cNvPr>
          <p:cNvSpPr txBox="1"/>
          <p:nvPr/>
        </p:nvSpPr>
        <p:spPr>
          <a:xfrm>
            <a:off x="5758047" y="1895143"/>
            <a:ext cx="3099955" cy="30008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fr-FR" sz="1500" b="1" dirty="0">
                <a:solidFill>
                  <a:srgbClr val="C45911"/>
                </a:solidFill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Thématiques exemples</a:t>
            </a:r>
            <a:endParaRPr lang="fr-FR" sz="1800" b="1" dirty="0">
              <a:solidFill>
                <a:srgbClr val="C45911"/>
              </a:solidFill>
              <a:latin typeface="Calibri" panose="020F050202020403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E44102A8-3681-4C85-8C4B-D6B4C55CDEB6}"/>
              </a:ext>
            </a:extLst>
          </p:cNvPr>
          <p:cNvSpPr txBox="1"/>
          <p:nvPr/>
        </p:nvSpPr>
        <p:spPr>
          <a:xfrm>
            <a:off x="5757023" y="2366332"/>
            <a:ext cx="30999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Sécurité : </a:t>
            </a:r>
            <a:r>
              <a:rPr lang="fr-FR" sz="1200" dirty="0">
                <a:latin typeface="arial" panose="020B0604020202020204" pitchFamily="34" charset="0"/>
              </a:rPr>
              <a:t>proximité borne incendie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7157F198-44DF-4CAD-A920-596E6C73095B}"/>
              </a:ext>
            </a:extLst>
          </p:cNvPr>
          <p:cNvSpPr txBox="1"/>
          <p:nvPr/>
        </p:nvSpPr>
        <p:spPr>
          <a:xfrm>
            <a:off x="5757023" y="2881491"/>
            <a:ext cx="3099954" cy="45397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Développement économique : </a:t>
            </a:r>
            <a:r>
              <a:rPr lang="fr-FR" sz="1100" dirty="0">
                <a:latin typeface="arial" panose="020B0604020202020204" pitchFamily="34" charset="0"/>
              </a:rPr>
              <a:t>localisation des entreprises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="" xmlns:a16="http://schemas.microsoft.com/office/drawing/2014/main" id="{5F88D4FA-C21C-4328-B7CC-7EF1FA1537D7}"/>
              </a:ext>
            </a:extLst>
          </p:cNvPr>
          <p:cNvSpPr txBox="1"/>
          <p:nvPr/>
        </p:nvSpPr>
        <p:spPr>
          <a:xfrm>
            <a:off x="5757023" y="3558231"/>
            <a:ext cx="3099954" cy="28469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Accessibilité : </a:t>
            </a:r>
            <a:r>
              <a:rPr lang="fr-FR" sz="1200" dirty="0">
                <a:latin typeface="arial" panose="020B0604020202020204" pitchFamily="34" charset="0"/>
              </a:rPr>
              <a:t>proximité au stationnement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C2DCCD84-D43D-4048-90B2-4A0B30F53E9E}"/>
              </a:ext>
            </a:extLst>
          </p:cNvPr>
          <p:cNvSpPr txBox="1"/>
          <p:nvPr/>
        </p:nvSpPr>
        <p:spPr>
          <a:xfrm>
            <a:off x="5757023" y="4073391"/>
            <a:ext cx="3099954" cy="46935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rtl="0" fontAlgn="b"/>
            <a:r>
              <a:rPr lang="fr-FR" dirty="0">
                <a:latin typeface="arial" panose="020B0604020202020204" pitchFamily="34" charset="0"/>
              </a:rPr>
              <a:t>Pollution lumineuse : </a:t>
            </a:r>
            <a:r>
              <a:rPr lang="fr-FR" sz="1200" dirty="0">
                <a:latin typeface="arial" panose="020B0604020202020204" pitchFamily="34" charset="0"/>
              </a:rPr>
              <a:t>proximité à l’éclairage public</a:t>
            </a:r>
            <a:endParaRPr lang="fr-FR" b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D57D82-E626-4B1C-A802-DD59D441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5" y="889320"/>
            <a:ext cx="7886700" cy="467993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>
                <a:solidFill>
                  <a:srgbClr val="C4591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L’extraction de données OSM</a:t>
            </a:r>
            <a:endParaRPr lang="fr-FR" sz="1800" dirty="0"/>
          </a:p>
        </p:txBody>
      </p:sp>
      <p:sp>
        <p:nvSpPr>
          <p:cNvPr id="5" name="Espace réservé du numéro de diapositive 8">
            <a:extLst>
              <a:ext uri="{FF2B5EF4-FFF2-40B4-BE49-F238E27FC236}">
                <a16:creationId xmlns="" xmlns:a16="http://schemas.microsoft.com/office/drawing/2014/main" id="{8927D2C1-35EA-4952-B710-414B150B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1D177520-E413-45E4-9DB8-BA0B3F78C197}" type="slidenum">
              <a:rPr lang="fr-FR" smtClean="0"/>
              <a:t>36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5E42B9-2643-48D5-AE2B-D2B7E95974E6}"/>
              </a:ext>
            </a:extLst>
          </p:cNvPr>
          <p:cNvSpPr/>
          <p:nvPr/>
        </p:nvSpPr>
        <p:spPr>
          <a:xfrm>
            <a:off x="-1" y="-13280"/>
            <a:ext cx="9144001" cy="854528"/>
          </a:xfrm>
          <a:prstGeom prst="rect">
            <a:avLst/>
          </a:prstGeom>
          <a:solidFill>
            <a:srgbClr val="006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fr-FR" b="1" dirty="0"/>
              <a:t>6- La plus-value de la </a:t>
            </a:r>
            <a:r>
              <a:rPr lang="fr-FR" b="1" dirty="0" err="1"/>
              <a:t>microcartographie</a:t>
            </a:r>
            <a:r>
              <a:rPr lang="fr-FR" b="1" dirty="0"/>
              <a:t> OSM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603AFC79-1B90-4919-A184-9671FA9F31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435"/>
            <a:ext cx="2119442" cy="85452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E3E1BCEA-35F8-40BE-ACEF-915D4D535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12" y="128619"/>
            <a:ext cx="460326" cy="5704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ED0DB3C9-BD25-4DE0-994C-A8CD38BA6C6B}"/>
              </a:ext>
            </a:extLst>
          </p:cNvPr>
          <p:cNvSpPr txBox="1"/>
          <p:nvPr/>
        </p:nvSpPr>
        <p:spPr>
          <a:xfrm rot="16200000">
            <a:off x="7662826" y="2714455"/>
            <a:ext cx="275460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sz="900" dirty="0">
                <a:solidFill>
                  <a:srgbClr val="C45911"/>
                </a:solidFill>
              </a:rPr>
              <a:t>Louisette Garcin – Raphaël Esposito – Luc </a:t>
            </a:r>
            <a:r>
              <a:rPr lang="fr-FR" sz="900" dirty="0" err="1">
                <a:solidFill>
                  <a:srgbClr val="C45911"/>
                </a:solidFill>
              </a:rPr>
              <a:t>Kpogbe</a:t>
            </a:r>
            <a:endParaRPr lang="fr-FR" sz="900" dirty="0">
              <a:solidFill>
                <a:srgbClr val="C45911"/>
              </a:solidFill>
            </a:endParaRPr>
          </a:p>
        </p:txBody>
      </p:sp>
      <p:pic>
        <p:nvPicPr>
          <p:cNvPr id="29" name="Picture 4" descr="QGIS - Données OpenStreetMap avec QuickOSM - Louernos Nature">
            <a:extLst>
              <a:ext uri="{FF2B5EF4-FFF2-40B4-BE49-F238E27FC236}">
                <a16:creationId xmlns="" xmlns:a16="http://schemas.microsoft.com/office/drawing/2014/main" id="{A06E15B9-7E1A-499D-BFD9-CA0C1ADF6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5983" y="2716583"/>
            <a:ext cx="464344" cy="47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 40" descr="Une image contenant texte&#10;&#10;Description générée automatiquement">
            <a:extLst>
              <a:ext uri="{FF2B5EF4-FFF2-40B4-BE49-F238E27FC236}">
                <a16:creationId xmlns="" xmlns:a16="http://schemas.microsoft.com/office/drawing/2014/main" id="{9D0CB1DD-D724-4AB6-8BD4-08FD0A12B7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7" y="1198586"/>
            <a:ext cx="6149856" cy="384252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19857DBC-3982-42A4-837B-3643FFDC9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280" y="1432583"/>
            <a:ext cx="1571751" cy="4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e 51">
            <a:extLst>
              <a:ext uri="{FF2B5EF4-FFF2-40B4-BE49-F238E27FC236}">
                <a16:creationId xmlns="" xmlns:a16="http://schemas.microsoft.com/office/drawing/2014/main" id="{9671E906-FD1C-45A2-B3D7-606B56905C4C}"/>
              </a:ext>
            </a:extLst>
          </p:cNvPr>
          <p:cNvGrpSpPr/>
          <p:nvPr/>
        </p:nvGrpSpPr>
        <p:grpSpPr>
          <a:xfrm>
            <a:off x="6729113" y="4149924"/>
            <a:ext cx="1638084" cy="738664"/>
            <a:chOff x="9087237" y="5576540"/>
            <a:chExt cx="2184112" cy="984886"/>
          </a:xfrm>
        </p:grpSpPr>
        <p:sp>
          <p:nvSpPr>
            <p:cNvPr id="43" name="ZoneTexte 42">
              <a:extLst>
                <a:ext uri="{FF2B5EF4-FFF2-40B4-BE49-F238E27FC236}">
                  <a16:creationId xmlns="" xmlns:a16="http://schemas.microsoft.com/office/drawing/2014/main" id="{53AAECA3-72A2-45C1-BB4D-ED84BB290D1A}"/>
                </a:ext>
              </a:extLst>
            </p:cNvPr>
            <p:cNvSpPr txBox="1"/>
            <p:nvPr/>
          </p:nvSpPr>
          <p:spPr>
            <a:xfrm>
              <a:off x="9087237" y="5576540"/>
              <a:ext cx="755073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.</a:t>
              </a:r>
              <a:r>
                <a:rPr lang="fr-FR" dirty="0" err="1"/>
                <a:t>shp</a:t>
              </a:r>
              <a:endParaRPr lang="fr-FR" dirty="0"/>
            </a:p>
            <a:p>
              <a:pPr algn="ctr"/>
              <a:r>
                <a:rPr lang="fr-FR" dirty="0"/>
                <a:t>SIG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="" xmlns:a16="http://schemas.microsoft.com/office/drawing/2014/main" id="{520989EC-B010-4F79-BB48-7BF549D85F1C}"/>
                </a:ext>
              </a:extLst>
            </p:cNvPr>
            <p:cNvSpPr txBox="1"/>
            <p:nvPr/>
          </p:nvSpPr>
          <p:spPr>
            <a:xfrm>
              <a:off x="10516276" y="5576540"/>
              <a:ext cx="755073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.csv</a:t>
              </a:r>
            </a:p>
            <a:p>
              <a:pPr algn="ctr"/>
              <a:r>
                <a:rPr lang="fr-FR" dirty="0"/>
                <a:t>Excel</a:t>
              </a:r>
            </a:p>
          </p:txBody>
        </p:sp>
      </p:grpSp>
      <p:cxnSp>
        <p:nvCxnSpPr>
          <p:cNvPr id="45" name="Connecteur droit avec flèche 44">
            <a:extLst>
              <a:ext uri="{FF2B5EF4-FFF2-40B4-BE49-F238E27FC236}">
                <a16:creationId xmlns="" xmlns:a16="http://schemas.microsoft.com/office/drawing/2014/main" id="{08FC439F-8482-4594-908E-FA3FE9BB1A8D}"/>
              </a:ext>
            </a:extLst>
          </p:cNvPr>
          <p:cNvCxnSpPr>
            <a:stCxn id="3074" idx="2"/>
            <a:endCxn id="29" idx="0"/>
          </p:cNvCxnSpPr>
          <p:nvPr/>
        </p:nvCxnSpPr>
        <p:spPr>
          <a:xfrm>
            <a:off x="7548155" y="1900576"/>
            <a:ext cx="0" cy="8160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 : en arc 48">
            <a:extLst>
              <a:ext uri="{FF2B5EF4-FFF2-40B4-BE49-F238E27FC236}">
                <a16:creationId xmlns="" xmlns:a16="http://schemas.microsoft.com/office/drawing/2014/main" id="{02A53251-9F12-41AD-9275-EFB7DB5B3C36}"/>
              </a:ext>
            </a:extLst>
          </p:cNvPr>
          <p:cNvCxnSpPr>
            <a:stCxn id="29" idx="2"/>
            <a:endCxn id="43" idx="0"/>
          </p:cNvCxnSpPr>
          <p:nvPr/>
        </p:nvCxnSpPr>
        <p:spPr>
          <a:xfrm rot="5400000">
            <a:off x="6802959" y="3404729"/>
            <a:ext cx="954504" cy="53588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 : en arc 50">
            <a:extLst>
              <a:ext uri="{FF2B5EF4-FFF2-40B4-BE49-F238E27FC236}">
                <a16:creationId xmlns="" xmlns:a16="http://schemas.microsoft.com/office/drawing/2014/main" id="{F0C5A83E-4027-4389-8907-6A163D011325}"/>
              </a:ext>
            </a:extLst>
          </p:cNvPr>
          <p:cNvCxnSpPr>
            <a:stCxn id="29" idx="2"/>
            <a:endCxn id="46" idx="0"/>
          </p:cNvCxnSpPr>
          <p:nvPr/>
        </p:nvCxnSpPr>
        <p:spPr>
          <a:xfrm rot="16200000" flipH="1">
            <a:off x="7338849" y="3404727"/>
            <a:ext cx="954503" cy="53589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="" xmlns:a16="http://schemas.microsoft.com/office/drawing/2014/main" id="{395CE7B7-DBFB-446F-9FFA-ABE470B4DC62}"/>
              </a:ext>
            </a:extLst>
          </p:cNvPr>
          <p:cNvSpPr txBox="1"/>
          <p:nvPr/>
        </p:nvSpPr>
        <p:spPr>
          <a:xfrm>
            <a:off x="7927653" y="2785831"/>
            <a:ext cx="100572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fr-FR" dirty="0" err="1"/>
              <a:t>QuickOSM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65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20" y="857250"/>
            <a:ext cx="7606906" cy="427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6187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520200" y="142275"/>
            <a:ext cx="84084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 b="1">
                <a:solidFill>
                  <a:schemeClr val="lt1"/>
                </a:solidFill>
              </a:rPr>
              <a:t>Pôle Marseille Nord, exemple de carte dynamique</a:t>
            </a:r>
            <a:endParaRPr sz="222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926" y="953675"/>
            <a:ext cx="7448549" cy="418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537675" y="0"/>
            <a:ext cx="82779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320" b="1">
                <a:solidFill>
                  <a:schemeClr val="lt1"/>
                </a:solidFill>
              </a:rPr>
              <a:t>ZI des Paluds </a:t>
            </a:r>
            <a:endParaRPr sz="2320" b="1">
              <a:solidFill>
                <a:schemeClr val="lt1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320" b="1">
                <a:solidFill>
                  <a:schemeClr val="lt1"/>
                </a:solidFill>
              </a:rPr>
              <a:t>visualisation des contributions via OSMdata</a:t>
            </a:r>
            <a:endParaRPr sz="232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208" y="714975"/>
            <a:ext cx="7872917" cy="442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1419175" y="142275"/>
            <a:ext cx="71829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>
                <a:solidFill>
                  <a:schemeClr val="lt1"/>
                </a:solidFill>
              </a:rPr>
              <a:t> ZI des Paluds, exemple de résultat</a:t>
            </a:r>
            <a:endParaRPr sz="2222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311700" y="1140075"/>
            <a:ext cx="8686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 b="1">
                <a:solidFill>
                  <a:srgbClr val="1C4587"/>
                </a:solidFill>
              </a:rPr>
              <a:t>Un objectif : inscrire le projet dans le temps</a:t>
            </a:r>
            <a:endParaRPr sz="2100" b="1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457200" lvl="0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➔"/>
            </a:pPr>
            <a:r>
              <a:rPr lang="fr" sz="2100"/>
              <a:t>Associer les référents ZA à l’actualisation des données</a:t>
            </a:r>
            <a:endParaRPr sz="2100"/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➔"/>
            </a:pPr>
            <a:r>
              <a:rPr lang="fr" sz="2100"/>
              <a:t>Une formation “initiation” à OSM</a:t>
            </a:r>
            <a:endParaRPr sz="210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➔"/>
            </a:pPr>
            <a:r>
              <a:rPr lang="fr" sz="2100"/>
              <a:t>Des sessions de formation par les étudiants  </a:t>
            </a:r>
            <a:r>
              <a:rPr lang="fr" sz="1900" i="1"/>
              <a:t>[non réalisées pour cause de COVID]</a:t>
            </a:r>
            <a:endParaRPr sz="1900" i="1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3945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322" b="1">
                <a:solidFill>
                  <a:schemeClr val="lt1"/>
                </a:solidFill>
              </a:rPr>
              <a:t>La formation des référents ZA</a:t>
            </a:r>
            <a:endParaRPr sz="232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311700" y="1140075"/>
            <a:ext cx="86862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1C4587"/>
                </a:solidFill>
              </a:rPr>
              <a:t>Zone industrielle des Paluds à Aubagne</a:t>
            </a:r>
            <a:endParaRPr b="1">
              <a:solidFill>
                <a:srgbClr val="1C4587"/>
              </a:solidFill>
            </a:endParaRPr>
          </a:p>
          <a:p>
            <a:pPr marL="457200" lvl="0" indent="-324598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512"/>
              <a:buChar char="●"/>
            </a:pPr>
            <a:r>
              <a:rPr lang="fr" sz="1511" b="1"/>
              <a:t>Métropole AMP | Conseil de territoire du Pays d’Aubagne</a:t>
            </a:r>
            <a:endParaRPr sz="1511" b="1"/>
          </a:p>
          <a:p>
            <a:pPr marL="4500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411"/>
              <a:t>Patricia SPANO // Chef de projet Aménagement et Développement</a:t>
            </a:r>
            <a:endParaRPr sz="1411"/>
          </a:p>
          <a:p>
            <a:pPr marL="4500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411"/>
              <a:t>Vincent MINNEBOO // Référent SIG</a:t>
            </a:r>
            <a:endParaRPr sz="1411"/>
          </a:p>
          <a:p>
            <a:pPr marL="457200" lvl="0" indent="-324598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12"/>
              <a:buChar char="●"/>
            </a:pPr>
            <a:r>
              <a:rPr lang="fr" sz="1511" b="1"/>
              <a:t>ASLP des Paluds </a:t>
            </a:r>
            <a:r>
              <a:rPr lang="fr" sz="1511"/>
              <a:t>[excusée]</a:t>
            </a:r>
            <a:endParaRPr sz="151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411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811" b="1">
                <a:solidFill>
                  <a:srgbClr val="1C4587"/>
                </a:solidFill>
              </a:rPr>
              <a:t>Pôle d’activités de Marseille Nord</a:t>
            </a:r>
            <a:endParaRPr sz="1811" b="1">
              <a:solidFill>
                <a:srgbClr val="1C4587"/>
              </a:solidFill>
            </a:endParaRPr>
          </a:p>
          <a:p>
            <a:pPr marL="457200" lvl="0" indent="-324598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512"/>
              <a:buChar char="●"/>
            </a:pPr>
            <a:r>
              <a:rPr lang="fr" sz="1511" b="1"/>
              <a:t>Cap au Nord Entreprendre</a:t>
            </a:r>
            <a:endParaRPr sz="563" b="1">
              <a:solidFill>
                <a:srgbClr val="4472C4"/>
              </a:solidFill>
            </a:endParaRPr>
          </a:p>
          <a:p>
            <a:pPr marL="45000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1411"/>
              <a:t>Emmanuelle FERBLANTIER //  Chargée des relations entreprises – Référente Mobilité</a:t>
            </a:r>
            <a:endParaRPr sz="200" b="1"/>
          </a:p>
        </p:txBody>
      </p:sp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 txBox="1">
            <a:spLocks noGrp="1"/>
          </p:cNvSpPr>
          <p:nvPr>
            <p:ph type="title"/>
          </p:nvPr>
        </p:nvSpPr>
        <p:spPr>
          <a:xfrm>
            <a:off x="4773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22" b="1">
                <a:solidFill>
                  <a:schemeClr val="lt1"/>
                </a:solidFill>
              </a:rPr>
              <a:t>Les témoignages</a:t>
            </a:r>
            <a:endParaRPr sz="262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rgbClr val="1C4587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 b="1">
                <a:solidFill>
                  <a:schemeClr val="lt1"/>
                </a:solidFill>
              </a:rPr>
              <a:t>Différents usages </a:t>
            </a:r>
            <a:endParaRPr sz="33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300" b="1">
                <a:solidFill>
                  <a:schemeClr val="lt1"/>
                </a:solidFill>
              </a:rPr>
              <a:t>de cette expérimentation</a:t>
            </a:r>
            <a:endParaRPr sz="2300" b="1">
              <a:solidFill>
                <a:schemeClr val="lt1"/>
              </a:solidFill>
            </a:endParaRPr>
          </a:p>
        </p:txBody>
      </p:sp>
      <p:pic>
        <p:nvPicPr>
          <p:cNvPr id="196" name="Google Shape;1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844200"/>
            <a:ext cx="8001583" cy="3994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2"/>
          <p:cNvSpPr txBox="1"/>
          <p:nvPr/>
        </p:nvSpPr>
        <p:spPr>
          <a:xfrm>
            <a:off x="362725" y="844200"/>
            <a:ext cx="391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Organisation des données /contribution</a:t>
            </a:r>
            <a:endParaRPr b="1"/>
          </a:p>
        </p:txBody>
      </p:sp>
      <p:sp>
        <p:nvSpPr>
          <p:cNvPr id="203" name="Google Shape;203;p32"/>
          <p:cNvSpPr txBox="1"/>
          <p:nvPr/>
        </p:nvSpPr>
        <p:spPr>
          <a:xfrm>
            <a:off x="7134500" y="4708250"/>
            <a:ext cx="186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Démonstration…. </a:t>
            </a:r>
            <a:endParaRPr b="1"/>
          </a:p>
        </p:txBody>
      </p:sp>
      <p:pic>
        <p:nvPicPr>
          <p:cNvPr id="204" name="Google Shape;2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311700" y="-1012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fr" sz="2280" b="1">
                <a:solidFill>
                  <a:schemeClr val="lt1"/>
                </a:solidFill>
              </a:rPr>
              <a:t>Mobilisation de la microcartographie </a:t>
            </a:r>
            <a:endParaRPr sz="2280" b="1">
              <a:solidFill>
                <a:schemeClr val="lt1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fr" sz="2280" b="1">
                <a:solidFill>
                  <a:schemeClr val="lt1"/>
                </a:solidFill>
              </a:rPr>
              <a:t>dans Sud Foncier Eco</a:t>
            </a:r>
            <a:endParaRPr sz="228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474" y="152400"/>
            <a:ext cx="8098474" cy="455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3"/>
          <p:cNvSpPr txBox="1"/>
          <p:nvPr/>
        </p:nvSpPr>
        <p:spPr>
          <a:xfrm>
            <a:off x="2923600" y="4795275"/>
            <a:ext cx="487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5"/>
              </a:rPr>
              <a:t>https://visu.sud-foncier-eco.fr/carte/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body" idx="1"/>
          </p:nvPr>
        </p:nvSpPr>
        <p:spPr>
          <a:xfrm>
            <a:off x="311700" y="1779825"/>
            <a:ext cx="8686200" cy="27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 b="1"/>
              <a:t>Utilisation des outils de détection automatiques (Facebook)</a:t>
            </a:r>
            <a:endParaRPr b="1"/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 b="1"/>
              <a:t>Détection des points lumineux (Mapillary)</a:t>
            </a:r>
            <a:endParaRPr b="1"/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 b="1"/>
              <a:t>Actualisation de la donnée au fil du temps</a:t>
            </a:r>
            <a:endParaRPr b="1"/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 b="1"/>
              <a:t>Encourager la qualité de la données par des rendus thématiques</a:t>
            </a:r>
            <a:endParaRPr b="1"/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 b="1"/>
              <a:t>Modélisation 3D</a:t>
            </a:r>
            <a:endParaRPr b="1"/>
          </a:p>
        </p:txBody>
      </p:sp>
      <p:pic>
        <p:nvPicPr>
          <p:cNvPr id="217" name="Google Shape;21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4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>
                <a:solidFill>
                  <a:schemeClr val="lt1"/>
                </a:solidFill>
              </a:rPr>
              <a:t>Possibilités &amp; usages : de la massification à l’IA</a:t>
            </a:r>
            <a:endParaRPr sz="2222">
              <a:solidFill>
                <a:schemeClr val="lt1"/>
              </a:solidFill>
            </a:endParaRPr>
          </a:p>
        </p:txBody>
      </p:sp>
      <p:sp>
        <p:nvSpPr>
          <p:cNvPr id="219" name="Google Shape;219;p34"/>
          <p:cNvSpPr txBox="1"/>
          <p:nvPr/>
        </p:nvSpPr>
        <p:spPr>
          <a:xfrm>
            <a:off x="4468200" y="857250"/>
            <a:ext cx="46758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Jean-Louis ZIMMERMANN </a:t>
            </a:r>
            <a:endParaRPr sz="1700" b="1">
              <a:solidFill>
                <a:srgbClr val="1C4587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1C4587"/>
                </a:solidFill>
              </a:rPr>
              <a:t>OpenStreetMap France</a:t>
            </a:r>
            <a:endParaRPr sz="1700" b="1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501" y="857250"/>
            <a:ext cx="8678497" cy="422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5"/>
          <p:cNvSpPr txBox="1">
            <a:spLocks noGrp="1"/>
          </p:cNvSpPr>
          <p:nvPr>
            <p:ph type="title"/>
          </p:nvPr>
        </p:nvSpPr>
        <p:spPr>
          <a:xfrm>
            <a:off x="341625" y="0"/>
            <a:ext cx="84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fr" sz="1900" b="1">
                <a:solidFill>
                  <a:schemeClr val="lt1"/>
                </a:solidFill>
              </a:rPr>
              <a:t>RapID : outil d’intégration de la 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fr" sz="1900" b="1">
                <a:solidFill>
                  <a:schemeClr val="lt1"/>
                </a:solidFill>
              </a:rPr>
              <a:t>voirie orthophoto-détectée (Facebook)</a:t>
            </a:r>
            <a:endParaRPr sz="226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94950"/>
            <a:ext cx="8787274" cy="409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6"/>
          <p:cNvSpPr txBox="1">
            <a:spLocks noGrp="1"/>
          </p:cNvSpPr>
          <p:nvPr>
            <p:ph type="title"/>
          </p:nvPr>
        </p:nvSpPr>
        <p:spPr>
          <a:xfrm>
            <a:off x="262950" y="71300"/>
            <a:ext cx="84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 b="1">
                <a:solidFill>
                  <a:schemeClr val="lt1"/>
                </a:solidFill>
              </a:rPr>
              <a:t>Mapillary :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 b="1">
                <a:solidFill>
                  <a:schemeClr val="lt1"/>
                </a:solidFill>
              </a:rPr>
              <a:t>photo-cartographie &amp; objets détectés et localisés</a:t>
            </a:r>
            <a:endParaRPr sz="24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7"/>
          <p:cNvPicPr preferRelativeResize="0"/>
          <p:nvPr/>
        </p:nvPicPr>
        <p:blipFill rotWithShape="1">
          <a:blip r:embed="rId3">
            <a:alphaModFix/>
          </a:blip>
          <a:srcRect l="50000" t="12136" b="4454"/>
          <a:stretch/>
        </p:blipFill>
        <p:spPr>
          <a:xfrm>
            <a:off x="75900" y="929325"/>
            <a:ext cx="8992200" cy="4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 txBox="1">
            <a:spLocks noGrp="1"/>
          </p:cNvSpPr>
          <p:nvPr>
            <p:ph type="title"/>
          </p:nvPr>
        </p:nvSpPr>
        <p:spPr>
          <a:xfrm>
            <a:off x="415350" y="71300"/>
            <a:ext cx="84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Mapillary : repérer les secteurs à actualiser </a:t>
            </a:r>
            <a:endParaRPr sz="2000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(carte des traces anciennes)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925" y="653250"/>
            <a:ext cx="7847198" cy="441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8"/>
          <p:cNvSpPr txBox="1">
            <a:spLocks noGrp="1"/>
          </p:cNvSpPr>
          <p:nvPr>
            <p:ph type="title"/>
          </p:nvPr>
        </p:nvSpPr>
        <p:spPr>
          <a:xfrm>
            <a:off x="341625" y="152400"/>
            <a:ext cx="84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Pôle Marseille Nord, valorisation des lampadaires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50" y="857250"/>
            <a:ext cx="762000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9"/>
          <p:cNvSpPr txBox="1">
            <a:spLocks noGrp="1"/>
          </p:cNvSpPr>
          <p:nvPr>
            <p:ph type="title"/>
          </p:nvPr>
        </p:nvSpPr>
        <p:spPr>
          <a:xfrm>
            <a:off x="417825" y="76200"/>
            <a:ext cx="840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Pôle Marseille Nord, rendu éclairage dans OSMdata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8062"/>
          <a:stretch/>
        </p:blipFill>
        <p:spPr>
          <a:xfrm>
            <a:off x="609600" y="857250"/>
            <a:ext cx="7993411" cy="413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820750" y="103450"/>
            <a:ext cx="80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rgbClr val="FFFFFF"/>
                </a:solidFill>
              </a:rPr>
              <a:t>ZI des Paluds </a:t>
            </a:r>
            <a:endParaRPr sz="2000">
              <a:solidFill>
                <a:srgbClr val="FFFFFF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rgbClr val="FFFFFF"/>
                </a:solidFill>
              </a:rPr>
              <a:t> rendu OSMhydrant pour la sécurité incendie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275" y="807875"/>
            <a:ext cx="7716576" cy="434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xfrm>
            <a:off x="641100" y="66075"/>
            <a:ext cx="800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ZI des Paluds</a:t>
            </a:r>
            <a:endParaRPr sz="2000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fr" sz="2000">
                <a:solidFill>
                  <a:schemeClr val="lt1"/>
                </a:solidFill>
              </a:rPr>
              <a:t> exemple de rendu 3D avec F4map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Un vif intérêt des référents ZA =&gt; réponse à un véritable besoin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Nécessité de bien définir le périmètre et les besoins 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Des résultats très satisfaisants permettant des usages très concrets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Des étudiants investis malgré le contexte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Une formation des référents des ZA qui n’a pas pu aller jusqu’au bout en raison du contexte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➔"/>
            </a:pPr>
            <a:r>
              <a:rPr lang="fr"/>
              <a:t>Un outil OSM à la portée des tous mais le passage à l’usage demande une expertise non maîtrisée par les référents ZA [compétence SIG]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➔"/>
            </a:pPr>
            <a:r>
              <a:rPr lang="fr"/>
              <a:t>Quelle(s) suite(s) à ce projet?</a:t>
            </a:r>
            <a:endParaRPr/>
          </a:p>
        </p:txBody>
      </p:sp>
      <p:pic>
        <p:nvPicPr>
          <p:cNvPr id="274" name="Google Shape;27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2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22" b="1">
                <a:solidFill>
                  <a:schemeClr val="lt1"/>
                </a:solidFill>
              </a:rPr>
              <a:t>Constats &amp; bilan </a:t>
            </a:r>
            <a:endParaRPr sz="2422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3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22" b="1">
                <a:solidFill>
                  <a:schemeClr val="lt1"/>
                </a:solidFill>
              </a:rPr>
              <a:t>Questions &amp; échanges</a:t>
            </a:r>
            <a:endParaRPr sz="2422" b="1">
              <a:solidFill>
                <a:schemeClr val="lt1"/>
              </a:solidFill>
            </a:endParaRPr>
          </a:p>
        </p:txBody>
      </p:sp>
      <p:sp>
        <p:nvSpPr>
          <p:cNvPr id="282" name="Google Shape;282;p43"/>
          <p:cNvSpPr txBox="1"/>
          <p:nvPr/>
        </p:nvSpPr>
        <p:spPr>
          <a:xfrm>
            <a:off x="397900" y="2784875"/>
            <a:ext cx="4242600" cy="19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200" b="1"/>
              <a:t>Xavier Durang : </a:t>
            </a:r>
            <a:r>
              <a:rPr lang="fr" sz="1200" b="1" u="sng">
                <a:solidFill>
                  <a:schemeClr val="hlink"/>
                </a:solidFill>
                <a:hlinkClick r:id="rId4"/>
              </a:rPr>
              <a:t>xdurang@maregionsud.fr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200" b="1"/>
              <a:t>Laurence Cantaloube-Kim: </a:t>
            </a:r>
            <a:r>
              <a:rPr lang="fr" sz="1200" b="1" u="sng">
                <a:solidFill>
                  <a:schemeClr val="hlink"/>
                </a:solidFill>
                <a:hlinkClick r:id="rId5"/>
              </a:rPr>
              <a:t>lcantaloub@maregionsud.fr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" sz="1200" b="1"/>
              <a:t>Claire Ajouc : </a:t>
            </a:r>
            <a:r>
              <a:rPr lang="fr" sz="1200" b="1" u="sng">
                <a:solidFill>
                  <a:schemeClr val="hlink"/>
                </a:solidFill>
                <a:hlinkClick r:id="rId6"/>
              </a:rPr>
              <a:t>cajouc@maregionsud.fr</a:t>
            </a:r>
            <a:r>
              <a:rPr lang="fr" sz="1200" b="1"/>
              <a:t> </a:t>
            </a: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200" b="1">
                <a:solidFill>
                  <a:srgbClr val="262626"/>
                </a:solidFill>
              </a:rPr>
              <a:t> </a:t>
            </a:r>
            <a:endParaRPr sz="1200" b="1">
              <a:solidFill>
                <a:srgbClr val="262626"/>
              </a:solidFill>
            </a:endParaRPr>
          </a:p>
        </p:txBody>
      </p:sp>
      <p:sp>
        <p:nvSpPr>
          <p:cNvPr id="283" name="Google Shape;283;p43"/>
          <p:cNvSpPr txBox="1"/>
          <p:nvPr/>
        </p:nvSpPr>
        <p:spPr>
          <a:xfrm>
            <a:off x="2774850" y="962600"/>
            <a:ext cx="3594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2600" b="1">
                <a:solidFill>
                  <a:srgbClr val="1C4587"/>
                </a:solidFill>
              </a:rPr>
              <a:t>L’équipe du projet </a:t>
            </a:r>
            <a:endParaRPr sz="2900" b="1">
              <a:solidFill>
                <a:srgbClr val="1C4587"/>
              </a:solidFill>
            </a:endParaRPr>
          </a:p>
        </p:txBody>
      </p:sp>
      <p:sp>
        <p:nvSpPr>
          <p:cNvPr id="284" name="Google Shape;284;p43"/>
          <p:cNvSpPr txBox="1"/>
          <p:nvPr/>
        </p:nvSpPr>
        <p:spPr>
          <a:xfrm>
            <a:off x="6522800" y="2078300"/>
            <a:ext cx="26211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Aurélie Ruffinatti : </a:t>
            </a:r>
            <a:r>
              <a:rPr lang="fr" sz="1200" b="1" u="sng">
                <a:solidFill>
                  <a:schemeClr val="hlink"/>
                </a:solidFill>
                <a:hlinkClick r:id="rId7"/>
              </a:rPr>
              <a:t>a.ruffinatti@arbe-regionsud.org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Jean-Louis Zimmermann : </a:t>
            </a:r>
            <a:r>
              <a:rPr lang="fr" sz="1200" b="1" u="sng">
                <a:solidFill>
                  <a:schemeClr val="hlink"/>
                </a:solidFill>
                <a:hlinkClick r:id="rId8"/>
              </a:rPr>
              <a:t>osm.jlzimmermann@gmail.com</a:t>
            </a:r>
            <a:r>
              <a:rPr lang="fr" sz="1200" b="1">
                <a:solidFill>
                  <a:schemeClr val="dk1"/>
                </a:solidFill>
              </a:rPr>
              <a:t> 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 b="1"/>
          </a:p>
        </p:txBody>
      </p:sp>
      <p:pic>
        <p:nvPicPr>
          <p:cNvPr id="285" name="Google Shape;285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1571" y="1927625"/>
            <a:ext cx="1484879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64150" y="4284738"/>
            <a:ext cx="22288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91985" y="2914202"/>
            <a:ext cx="815215" cy="7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59435" y="1919275"/>
            <a:ext cx="1427364" cy="7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81125" y="2078296"/>
            <a:ext cx="1484876" cy="555906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3"/>
          <p:cNvSpPr txBox="1"/>
          <p:nvPr/>
        </p:nvSpPr>
        <p:spPr>
          <a:xfrm>
            <a:off x="4313400" y="4236788"/>
            <a:ext cx="333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200" b="1">
                <a:solidFill>
                  <a:schemeClr val="dk1"/>
                </a:solidFill>
              </a:rPr>
              <a:t>Cyrille Genre-Grandpierre : </a:t>
            </a:r>
            <a:r>
              <a:rPr lang="fr" sz="1200" b="1" u="sng">
                <a:solidFill>
                  <a:schemeClr val="hlink"/>
                </a:solidFill>
                <a:hlinkClick r:id="rId14"/>
              </a:rPr>
              <a:t>cyrille.genre-grandpierre@univ-avignon.fr</a:t>
            </a:r>
            <a:r>
              <a:rPr lang="fr" sz="1200" b="1">
                <a:solidFill>
                  <a:schemeClr val="dk1"/>
                </a:solidFill>
              </a:rPr>
              <a:t> 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chemeClr val="dk1"/>
                </a:solidFill>
              </a:rPr>
              <a:t> </a:t>
            </a:r>
            <a:r>
              <a:rPr lang="fr" sz="2100" b="1">
                <a:solidFill>
                  <a:schemeClr val="accent1"/>
                </a:solidFill>
              </a:rPr>
              <a:t>Exemples :</a:t>
            </a:r>
            <a:endParaRPr sz="2100" b="1">
              <a:solidFill>
                <a:schemeClr val="accen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F4map sur</a:t>
            </a:r>
            <a:r>
              <a:rPr lang="fr" sz="14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fr" sz="1400" u="sng">
                <a:solidFill>
                  <a:schemeClr val="hlink"/>
                </a:solidFill>
                <a:hlinkClick r:id="rId3"/>
              </a:rPr>
              <a:t>Aubagne</a:t>
            </a:r>
            <a:endParaRPr sz="1400" u="sng">
              <a:solidFill>
                <a:schemeClr val="hlink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OSMdata sur Carros,</a:t>
            </a:r>
            <a:r>
              <a:rPr lang="fr" sz="14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fr" sz="1400" u="sng">
                <a:solidFill>
                  <a:schemeClr val="hlink"/>
                </a:solidFill>
                <a:hlinkClick r:id="rId4"/>
              </a:rPr>
              <a:t>lampadaires</a:t>
            </a:r>
            <a:endParaRPr sz="1400" u="sng">
              <a:solidFill>
                <a:schemeClr val="hlink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OSMdata sur Aubagne,</a:t>
            </a:r>
            <a:r>
              <a:rPr lang="fr" sz="14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fr" sz="1400" u="sng">
                <a:solidFill>
                  <a:schemeClr val="hlink"/>
                </a:solidFill>
                <a:hlinkClick r:id="rId5"/>
              </a:rPr>
              <a:t>entreprises</a:t>
            </a:r>
            <a:endParaRPr sz="1400" u="sng">
              <a:solidFill>
                <a:schemeClr val="hlink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Umap, carte pour association</a:t>
            </a:r>
            <a:r>
              <a:rPr lang="fr" sz="14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 </a:t>
            </a:r>
            <a:r>
              <a:rPr lang="fr" sz="1400" u="sng">
                <a:solidFill>
                  <a:schemeClr val="hlink"/>
                </a:solidFill>
                <a:hlinkClick r:id="rId6"/>
              </a:rPr>
              <a:t>CapauNord</a:t>
            </a:r>
            <a:endParaRPr sz="14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u="sng">
              <a:solidFill>
                <a:schemeClr val="hlink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 b="1">
                <a:solidFill>
                  <a:schemeClr val="accent1"/>
                </a:solidFill>
              </a:rPr>
              <a:t>Sites mentionnés :</a:t>
            </a:r>
            <a:endParaRPr sz="2100" b="1" u="sng">
              <a:solidFill>
                <a:schemeClr val="accent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Mapillary : </a:t>
            </a:r>
            <a:r>
              <a:rPr lang="fr" sz="1400" u="sng">
                <a:solidFill>
                  <a:schemeClr val="hlink"/>
                </a:solidFill>
                <a:hlinkClick r:id="rId7"/>
              </a:rPr>
              <a:t>mapillary.com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 sz="1400" u="sng">
                <a:solidFill>
                  <a:schemeClr val="hlink"/>
                </a:solidFill>
                <a:hlinkClick r:id="rId8"/>
              </a:rPr>
              <a:t>SUD Foncier éco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➔"/>
            </a:pPr>
            <a:r>
              <a:rPr lang="fr" sz="1400">
                <a:solidFill>
                  <a:schemeClr val="dk1"/>
                </a:solidFill>
              </a:rPr>
              <a:t>Cartographie OpenStreetMap : </a:t>
            </a:r>
            <a:r>
              <a:rPr lang="fr" sz="1400" u="sng">
                <a:solidFill>
                  <a:schemeClr val="hlink"/>
                </a:solidFill>
                <a:hlinkClick r:id="rId9"/>
              </a:rPr>
              <a:t>osm.org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96" name="Google Shape;296;p4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4"/>
          <p:cNvSpPr txBox="1">
            <a:spLocks noGrp="1"/>
          </p:cNvSpPr>
          <p:nvPr>
            <p:ph type="title"/>
          </p:nvPr>
        </p:nvSpPr>
        <p:spPr>
          <a:xfrm>
            <a:off x="311700" y="1422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22">
                <a:solidFill>
                  <a:schemeClr val="lt1"/>
                </a:solidFill>
              </a:rPr>
              <a:t>Liens internet </a:t>
            </a:r>
            <a:endParaRPr sz="2222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1992</Words>
  <Application>Microsoft Office PowerPoint</Application>
  <PresentationFormat>Affichage à l'écran (16:9)</PresentationFormat>
  <Paragraphs>420</Paragraphs>
  <Slides>55</Slides>
  <Notes>41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60" baseType="lpstr">
      <vt:lpstr>Arial</vt:lpstr>
      <vt:lpstr>Times New Roman</vt:lpstr>
      <vt:lpstr>Calibri</vt:lpstr>
      <vt:lpstr>Roboto</vt:lpstr>
      <vt:lpstr>Simple Light</vt:lpstr>
      <vt:lpstr>Présentation PowerPoint</vt:lpstr>
      <vt:lpstr>Partenariat Région Sud / Universités</vt:lpstr>
      <vt:lpstr>L’observatoire Sud Foncier Eco</vt:lpstr>
      <vt:lpstr>L’observatoire Sud Foncier Eco</vt:lpstr>
      <vt:lpstr>L’observatoire Sud Foncier Eco</vt:lpstr>
      <vt:lpstr>Le projet de micro-cartographie</vt:lpstr>
      <vt:lpstr>L’expérimentation sur des ZAE</vt:lpstr>
      <vt:lpstr>8 ZA volontaires réparties sur le territoire régional</vt:lpstr>
      <vt:lpstr>Présentation PowerPoint</vt:lpstr>
      <vt:lpstr>Les étapes du projet : le périmètre d’action</vt:lpstr>
      <vt:lpstr>Les étapes du projet :  les besoins</vt:lpstr>
      <vt:lpstr>Les étapes du projet :  les besoins</vt:lpstr>
      <vt:lpstr>Le travail mené par les étudiants</vt:lpstr>
      <vt:lpstr>Les échanges préliminaires avec les ZAE pour la définition des besoins</vt:lpstr>
      <vt:lpstr>Cartographier les ZAE sur OpenStreetMap méthodiquement : le découpage et la répartition entre étudiants </vt:lpstr>
      <vt:lpstr>Observer les données existantes sur l’ensemble des plateformes cartographiques</vt:lpstr>
      <vt:lpstr>Street View pour une microcartographie de qualité</vt:lpstr>
      <vt:lpstr>Nos sorties de terrain pour compléter les données</vt:lpstr>
      <vt:lpstr>Le principe de fonctionnement d’Open Street Map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Microcartographier les besoins des ZAE</vt:lpstr>
      <vt:lpstr>Présentation PowerPoint</vt:lpstr>
      <vt:lpstr>Une prise en main guidée facile </vt:lpstr>
      <vt:lpstr>Des outils de suivi divers et performants</vt:lpstr>
      <vt:lpstr>L’automatisation de la numérisation</vt:lpstr>
      <vt:lpstr>Des données enrichies pour l’étude de multiples thématiques</vt:lpstr>
      <vt:lpstr>L’extraction de données OSM</vt:lpstr>
      <vt:lpstr>Pôle Marseille Nord, exemple de carte dynamique</vt:lpstr>
      <vt:lpstr>ZI des Paluds  visualisation des contributions via OSMdata</vt:lpstr>
      <vt:lpstr> ZI des Paluds, exemple de résultat</vt:lpstr>
      <vt:lpstr>La formation des référents ZA</vt:lpstr>
      <vt:lpstr>Les témoignages</vt:lpstr>
      <vt:lpstr>Présentation PowerPoint</vt:lpstr>
      <vt:lpstr>Mobilisation de la microcartographie  dans Sud Foncier Eco</vt:lpstr>
      <vt:lpstr>Présentation PowerPoint</vt:lpstr>
      <vt:lpstr>Possibilités &amp; usages : de la massification à l’IA</vt:lpstr>
      <vt:lpstr>RapID : outil d’intégration de la  voirie orthophoto-détectée (Facebook)</vt:lpstr>
      <vt:lpstr>Mapillary : photo-cartographie &amp; objets détectés et localisés</vt:lpstr>
      <vt:lpstr>Mapillary : repérer les secteurs à actualiser  (carte des traces anciennes)</vt:lpstr>
      <vt:lpstr>Pôle Marseille Nord, valorisation des lampadaires</vt:lpstr>
      <vt:lpstr>Pôle Marseille Nord, rendu éclairage dans OSMdata</vt:lpstr>
      <vt:lpstr>ZI des Paluds   rendu OSMhydrant pour la sécurité incendie</vt:lpstr>
      <vt:lpstr>ZI des Paluds  exemple de rendu 3D avec F4map</vt:lpstr>
      <vt:lpstr>Constats &amp; bilan </vt:lpstr>
      <vt:lpstr>Questions &amp; échanges</vt:lpstr>
      <vt:lpstr>Liens internet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RUFFINATTI</dc:creator>
  <cp:lastModifiedBy>Aurélie RUFFINATTI</cp:lastModifiedBy>
  <cp:revision>1</cp:revision>
  <dcterms:modified xsi:type="dcterms:W3CDTF">2021-07-01T20:37:05Z</dcterms:modified>
</cp:coreProperties>
</file>